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2"/>
  </p:notesMasterIdLst>
  <p:sldIdLst>
    <p:sldId id="257" r:id="rId2"/>
    <p:sldId id="258" r:id="rId3"/>
    <p:sldId id="259" r:id="rId4"/>
    <p:sldId id="319" r:id="rId5"/>
    <p:sldId id="343" r:id="rId6"/>
    <p:sldId id="352" r:id="rId7"/>
    <p:sldId id="353" r:id="rId8"/>
    <p:sldId id="354" r:id="rId9"/>
    <p:sldId id="355" r:id="rId10"/>
    <p:sldId id="344" r:id="rId11"/>
    <p:sldId id="348" r:id="rId12"/>
    <p:sldId id="361" r:id="rId13"/>
    <p:sldId id="345" r:id="rId14"/>
    <p:sldId id="349" r:id="rId15"/>
    <p:sldId id="358" r:id="rId16"/>
    <p:sldId id="357" r:id="rId17"/>
    <p:sldId id="346" r:id="rId18"/>
    <p:sldId id="350" r:id="rId19"/>
    <p:sldId id="340" r:id="rId20"/>
    <p:sldId id="351" r:id="rId21"/>
    <p:sldId id="359" r:id="rId22"/>
    <p:sldId id="360" r:id="rId23"/>
    <p:sldId id="362" r:id="rId24"/>
    <p:sldId id="364" r:id="rId25"/>
    <p:sldId id="363" r:id="rId26"/>
    <p:sldId id="341" r:id="rId27"/>
    <p:sldId id="322" r:id="rId28"/>
    <p:sldId id="374" r:id="rId29"/>
    <p:sldId id="365" r:id="rId30"/>
    <p:sldId id="373" r:id="rId31"/>
    <p:sldId id="366" r:id="rId32"/>
    <p:sldId id="367" r:id="rId33"/>
    <p:sldId id="369" r:id="rId34"/>
    <p:sldId id="368" r:id="rId35"/>
    <p:sldId id="370" r:id="rId36"/>
    <p:sldId id="371" r:id="rId37"/>
    <p:sldId id="372" r:id="rId38"/>
    <p:sldId id="260" r:id="rId39"/>
    <p:sldId id="315" r:id="rId40"/>
    <p:sldId id="330" r:id="rId41"/>
    <p:sldId id="316" r:id="rId42"/>
    <p:sldId id="317" r:id="rId43"/>
    <p:sldId id="318" r:id="rId44"/>
    <p:sldId id="375" r:id="rId45"/>
    <p:sldId id="331" r:id="rId46"/>
    <p:sldId id="338" r:id="rId47"/>
    <p:sldId id="332" r:id="rId48"/>
    <p:sldId id="335" r:id="rId49"/>
    <p:sldId id="333" r:id="rId50"/>
    <p:sldId id="336" r:id="rId51"/>
    <p:sldId id="337" r:id="rId52"/>
    <p:sldId id="261" r:id="rId53"/>
    <p:sldId id="278" r:id="rId54"/>
    <p:sldId id="301" r:id="rId55"/>
    <p:sldId id="323" r:id="rId56"/>
    <p:sldId id="327" r:id="rId57"/>
    <p:sldId id="329" r:id="rId58"/>
    <p:sldId id="324" r:id="rId59"/>
    <p:sldId id="376" r:id="rId60"/>
    <p:sldId id="379" r:id="rId61"/>
    <p:sldId id="378" r:id="rId62"/>
    <p:sldId id="377" r:id="rId63"/>
    <p:sldId id="380" r:id="rId64"/>
    <p:sldId id="328" r:id="rId65"/>
    <p:sldId id="302" r:id="rId66"/>
    <p:sldId id="304" r:id="rId67"/>
    <p:sldId id="303" r:id="rId68"/>
    <p:sldId id="263" r:id="rId69"/>
    <p:sldId id="307" r:id="rId70"/>
    <p:sldId id="264" r:id="rId71"/>
    <p:sldId id="398" r:id="rId72"/>
    <p:sldId id="399" r:id="rId73"/>
    <p:sldId id="421" r:id="rId74"/>
    <p:sldId id="420" r:id="rId75"/>
    <p:sldId id="405" r:id="rId76"/>
    <p:sldId id="422" r:id="rId77"/>
    <p:sldId id="413" r:id="rId78"/>
    <p:sldId id="424" r:id="rId79"/>
    <p:sldId id="414" r:id="rId80"/>
    <p:sldId id="416" r:id="rId81"/>
    <p:sldId id="415" r:id="rId82"/>
    <p:sldId id="401" r:id="rId83"/>
    <p:sldId id="408" r:id="rId84"/>
    <p:sldId id="426" r:id="rId85"/>
    <p:sldId id="409" r:id="rId86"/>
    <p:sldId id="410" r:id="rId87"/>
    <p:sldId id="425" r:id="rId88"/>
    <p:sldId id="407" r:id="rId89"/>
    <p:sldId id="402" r:id="rId90"/>
    <p:sldId id="427" r:id="rId91"/>
    <p:sldId id="406" r:id="rId92"/>
    <p:sldId id="397" r:id="rId93"/>
    <p:sldId id="403" r:id="rId94"/>
    <p:sldId id="423" r:id="rId95"/>
    <p:sldId id="404" r:id="rId96"/>
    <p:sldId id="400" r:id="rId97"/>
    <p:sldId id="412" r:id="rId98"/>
    <p:sldId id="411" r:id="rId99"/>
    <p:sldId id="418" r:id="rId100"/>
    <p:sldId id="419" r:id="rId10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tilisateur" initials="u"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08" autoAdjust="0"/>
    <p:restoredTop sz="85782" autoAdjust="0"/>
  </p:normalViewPr>
  <p:slideViewPr>
    <p:cSldViewPr snapToGrid="0">
      <p:cViewPr>
        <p:scale>
          <a:sx n="67" d="100"/>
          <a:sy n="67" d="100"/>
        </p:scale>
        <p:origin x="-132" y="-45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ableStyles" Target="tableStyle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52B918-AD81-40F2-AA42-02431E1AFFDC}" type="datetimeFigureOut">
              <a:rPr lang="fr-FR" smtClean="0"/>
              <a:t>14/10/2021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222FB9-4173-4684-8468-B0C2AEA6057A}" type="slidenum">
              <a:rPr lang="fr-FR" smtClean="0"/>
              <a:t>‹N°›</a:t>
            </a:fld>
            <a:endParaRPr lang="fr-FR"/>
          </a:p>
        </p:txBody>
      </p:sp>
    </p:spTree>
    <p:extLst>
      <p:ext uri="{BB962C8B-B14F-4D97-AF65-F5344CB8AC3E}">
        <p14:creationId xmlns:p14="http://schemas.microsoft.com/office/powerpoint/2010/main" val="1408366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legifrance.gouv.fr/affichCodeArticle.do?cidTexte=LEGITEXT000006072050&amp;idArticle=LEGIARTI000006901871&amp;dateTexte=&amp;categorieLien=cid"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legifrance.gouv.fr/affichCodeArticle.do?cidTexte=LEGITEXT000006072050&amp;idArticle=LEGIARTI000028495726&amp;dateTexte=&amp;categorieLien=cid"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legifrance.gouv.fr/affichCodeArticle.do?cidTexte=LEGITEXT000006072050&amp;idArticle=LEGIARTI000024391661&amp;dateTexte=&amp;categorieLien=cid"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39738" y="1252538"/>
            <a:ext cx="6008687" cy="3381375"/>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13433B8-3ADE-4F44-82C6-9BE4D2585032}" type="slidenum">
              <a:rPr lang="fr-FR" smtClean="0">
                <a:solidFill>
                  <a:prstClr val="black"/>
                </a:solidFill>
              </a:rPr>
              <a:pPr/>
              <a:t>1</a:t>
            </a:fld>
            <a:endParaRPr lang="fr-FR">
              <a:solidFill>
                <a:prstClr val="black"/>
              </a:solidFill>
            </a:endParaRPr>
          </a:p>
        </p:txBody>
      </p:sp>
    </p:spTree>
    <p:extLst>
      <p:ext uri="{BB962C8B-B14F-4D97-AF65-F5344CB8AC3E}">
        <p14:creationId xmlns:p14="http://schemas.microsoft.com/office/powerpoint/2010/main" val="676705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b="1" u="sng" dirty="0">
                <a:latin typeface="Cambria" panose="02040503050406030204" pitchFamily="18" charset="0"/>
              </a:rPr>
              <a:t>Commentaire</a:t>
            </a:r>
            <a:r>
              <a:rPr lang="fr-FR" dirty="0">
                <a:latin typeface="Cambria" panose="02040503050406030204" pitchFamily="18" charset="0"/>
              </a:rPr>
              <a:t>: actuellement, les élus du CSE bénéficient d’une formation santé, sécurité et conditions de travail renouvelable en cas de renouvellement du mandat, mais sans que la durée soit fixée, sauf pour les membres de la CSSCT, qui ont droit à un minimum de 5 jours de formation dans les entreprises d’au moins 300 salariés et de 3 dans celles de moins de 300 salariés.</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A l’avenir, l’ensemble des élus dans toutes les entreprises d’au moins 11 salariés auront droit à 5 jours pendant leur premier mandat, et à 3 jours en cas de renouvellement sauf pour les membres de la CSSCT où cela reste 5jours à chaque mandat.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Auparavant, les textes prévoyaient le bénéfice d’une formation « à leur demande ». Désormais, l’initiative appartient à l’employeur?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L’article 39 </a:t>
            </a:r>
            <a:r>
              <a:rPr lang="fr-FR" dirty="0">
                <a:solidFill>
                  <a:prstClr val="black"/>
                </a:solidFill>
                <a:latin typeface="Cambria" panose="02040503050406030204" pitchFamily="18" charset="0"/>
              </a:rPr>
              <a:t>de la loi </a:t>
            </a:r>
            <a:r>
              <a:rPr lang="fr-FR" dirty="0"/>
              <a:t>n° 2021-1018 du 2 août 2021</a:t>
            </a:r>
            <a:r>
              <a:rPr lang="fr-FR" baseline="0" dirty="0"/>
              <a:t> complète l’article L. 2315-18 du Code du travail et vient abroger l’article L. 2325-40 : </a:t>
            </a:r>
          </a:p>
          <a:p>
            <a:r>
              <a:rPr lang="fr-FR" sz="1200" b="0" i="0" kern="1200" dirty="0">
                <a:solidFill>
                  <a:schemeClr val="tx1"/>
                </a:solidFill>
                <a:effectLst/>
                <a:latin typeface="+mn-lt"/>
                <a:ea typeface="+mn-ea"/>
                <a:cs typeface="+mn-cs"/>
              </a:rPr>
              <a:t>« Les membres de la délégation du personnel du comité social et économique et le référent prévu au dernier alinéa de l'article </a:t>
            </a:r>
            <a:r>
              <a:rPr lang="fr-FR" sz="1200" b="0" i="0" u="sng" kern="1200" dirty="0">
                <a:solidFill>
                  <a:schemeClr val="tx1"/>
                </a:solidFill>
                <a:effectLst/>
                <a:latin typeface="+mn-lt"/>
                <a:ea typeface="+mn-ea"/>
                <a:cs typeface="+mn-cs"/>
                <a:hlinkClick r:id="rId3"/>
              </a:rPr>
              <a:t>L. 2314-1</a:t>
            </a:r>
            <a:r>
              <a:rPr lang="fr-FR" sz="1200" b="0" i="0" kern="1200" dirty="0">
                <a:solidFill>
                  <a:schemeClr val="tx1"/>
                </a:solidFill>
                <a:effectLst/>
                <a:latin typeface="+mn-lt"/>
                <a:ea typeface="+mn-ea"/>
                <a:cs typeface="+mn-cs"/>
              </a:rPr>
              <a:t> bénéficient de la formation nécessaire à l'exercice de leurs missions en matière de santé, de sécurité et de conditions de travail prévues au chapitre II du présent titre, dans des conditions déterminées par décret en Conseil d'Etat.</a:t>
            </a:r>
          </a:p>
          <a:p>
            <a:r>
              <a:rPr lang="fr-FR" sz="1200" b="0" i="0" kern="1200" dirty="0">
                <a:solidFill>
                  <a:schemeClr val="tx1"/>
                </a:solidFill>
                <a:effectLst/>
                <a:latin typeface="+mn-lt"/>
                <a:ea typeface="+mn-ea"/>
                <a:cs typeface="+mn-cs"/>
              </a:rPr>
              <a:t>La formation est d'une durée minimale de cinq jours lors du premier mandat des membres de la délégation du personnel.</a:t>
            </a:r>
          </a:p>
          <a:p>
            <a:r>
              <a:rPr lang="fr-FR" sz="1200" b="0" i="0" kern="1200" dirty="0">
                <a:solidFill>
                  <a:schemeClr val="tx1"/>
                </a:solidFill>
                <a:effectLst/>
                <a:latin typeface="+mn-lt"/>
                <a:ea typeface="+mn-ea"/>
                <a:cs typeface="+mn-cs"/>
              </a:rPr>
              <a:t>En cas de renouvellement de ce mandat, la formation est d'une durée minimale :</a:t>
            </a:r>
          </a:p>
          <a:p>
            <a:r>
              <a:rPr lang="fr-FR" sz="1200" b="0" i="0" kern="1200" dirty="0">
                <a:solidFill>
                  <a:schemeClr val="tx1"/>
                </a:solidFill>
                <a:effectLst/>
                <a:latin typeface="+mn-lt"/>
                <a:ea typeface="+mn-ea"/>
                <a:cs typeface="+mn-cs"/>
              </a:rPr>
              <a:t>1° De trois jours pour chaque membre de la délégation du personnel, quelle que soit la taille de l'entreprise ;</a:t>
            </a:r>
          </a:p>
          <a:p>
            <a:r>
              <a:rPr lang="fr-FR" sz="1200" b="0" i="0" kern="1200" dirty="0">
                <a:solidFill>
                  <a:schemeClr val="tx1"/>
                </a:solidFill>
                <a:effectLst/>
                <a:latin typeface="+mn-lt"/>
                <a:ea typeface="+mn-ea"/>
                <a:cs typeface="+mn-cs"/>
              </a:rPr>
              <a:t>2° De cinq jours pour les membres de la commission santé, sécurité et conditions de travail dans les entreprises d'au moins trois cents salariés.</a:t>
            </a:r>
          </a:p>
          <a:p>
            <a:r>
              <a:rPr lang="fr-FR" sz="1200" b="0" i="0" kern="1200" dirty="0">
                <a:solidFill>
                  <a:schemeClr val="tx1"/>
                </a:solidFill>
                <a:effectLst/>
                <a:latin typeface="+mn-lt"/>
                <a:ea typeface="+mn-ea"/>
                <a:cs typeface="+mn-cs"/>
              </a:rPr>
              <a:t>Sans préjudice des dispositions de l'article L. 2315-22-1, le financement de la formation prévue au premier alinéa du présent article est pris en charge par l'employeur dans des conditions prévues par décret en Conseil d'Etat. »</a:t>
            </a:r>
          </a:p>
          <a:p>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La formation par</a:t>
            </a:r>
            <a:r>
              <a:rPr lang="fr-FR" sz="1200" b="0" i="0" kern="1200" baseline="0" dirty="0">
                <a:solidFill>
                  <a:schemeClr val="tx1"/>
                </a:solidFill>
                <a:effectLst/>
                <a:latin typeface="+mn-lt"/>
                <a:ea typeface="+mn-ea"/>
                <a:cs typeface="+mn-cs"/>
              </a:rPr>
              <a:t> les opérateurs de compétence est prévue, quant à elle, par l’article L. 2315-22-1 nouveau du Code du travail.</a:t>
            </a:r>
            <a:endParaRPr lang="fr-FR" sz="1200" b="0" i="0" kern="1200" dirty="0">
              <a:solidFill>
                <a:schemeClr val="tx1"/>
              </a:solidFill>
              <a:effectLst/>
              <a:latin typeface="+mn-lt"/>
              <a:ea typeface="+mn-ea"/>
              <a:cs typeface="+mn-cs"/>
            </a:endParaRPr>
          </a:p>
          <a:p>
            <a:pPr marL="0" indent="0" algn="just" eaLnBrk="0" fontAlgn="base" hangingPunct="0">
              <a:lnSpc>
                <a:spcPct val="107000"/>
              </a:lnSpc>
              <a:buClr>
                <a:srgbClr val="7030A0"/>
              </a:buClr>
              <a:buFont typeface="Wingdings" panose="05000000000000000000" pitchFamily="2" charset="2"/>
              <a:buNone/>
              <a:defRPr/>
            </a:pPr>
            <a:endParaRPr lang="fr-FR" baseline="0" dirty="0"/>
          </a:p>
          <a:p>
            <a:pPr marL="0" indent="0" algn="just" eaLnBrk="0" fontAlgn="base" hangingPunct="0">
              <a:lnSpc>
                <a:spcPct val="107000"/>
              </a:lnSpc>
              <a:buClr>
                <a:srgbClr val="7030A0"/>
              </a:buClr>
              <a:buFont typeface="Wingdings" panose="05000000000000000000" pitchFamily="2" charset="2"/>
              <a:buNone/>
              <a:defRPr/>
            </a:pPr>
            <a:endParaRPr lang="fr-FR" baseline="0"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2080183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Définition de la qualité de vie et des conditions de travail: il ressort de l’ANI du 9 décembre 2020 ainsi que des débats parlementaires que cette notion intègre un aspect « organisation du travail » et revête une coloration plus collective. Il ressort également du nouvel article L. 2242-19-1 du Code du travail qu’elle englobe la santé, la sécurité et la prévention. Il reste toutefois difficile, à ce stade, de mesurer la portée de cette mesure.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Pour rappel, l’entreprise peut néanmoins aménager la périodicité et le contenu de ses négociations obligatoires.</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6923993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L’instauration d’un passeport de prévention découle d’une des propositions de l’ANI du 9 décembre 2020.</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Pour rappel, la formation des salariés en matière de santé et de sécurité au travail fait partie des principes généraux de la prévention contenus au sein du code du travail.</a:t>
            </a:r>
          </a:p>
          <a:p>
            <a:pPr marL="0" indent="0" algn="just" eaLnBrk="0" fontAlgn="base" hangingPunct="0">
              <a:lnSpc>
                <a:spcPct val="107000"/>
              </a:lnSpc>
              <a:buClr>
                <a:srgbClr val="7030A0"/>
              </a:buClr>
              <a:buFont typeface="Wingdings" panose="05000000000000000000" pitchFamily="2" charset="2"/>
              <a:buNone/>
              <a:defRPr/>
            </a:pPr>
            <a:r>
              <a:rPr lang="fr-FR" dirty="0">
                <a:solidFill>
                  <a:prstClr val="black"/>
                </a:solidFill>
                <a:latin typeface="Cambria" panose="02040503050406030204" pitchFamily="18" charset="0"/>
              </a:rPr>
              <a:t> </a:t>
            </a: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Par exemple, ce passeport doit permettre à l’employeur de disposer de la visibilité nécessaire sur les qualifications acquises en santé et sécurité au travail par un salarié nouvellement recruté ainsi que sur la durée de validité réglementaire de ces qualifications, notamment s’agissant de formations obligatoires telles que la formation « service de sécurité incendie et d’assistance à personnes (</a:t>
            </a:r>
            <a:r>
              <a:rPr lang="fr-FR" dirty="0" err="1">
                <a:solidFill>
                  <a:prstClr val="black"/>
                </a:solidFill>
                <a:latin typeface="Cambria" panose="02040503050406030204" pitchFamily="18" charset="0"/>
              </a:rPr>
              <a:t>Ssiap</a:t>
            </a:r>
            <a:r>
              <a:rPr lang="fr-FR" dirty="0">
                <a:solidFill>
                  <a:prstClr val="black"/>
                </a:solidFill>
                <a:latin typeface="Cambria" panose="02040503050406030204" pitchFamily="18" charset="0"/>
              </a:rPr>
              <a:t>) pour les responsables de la sécurité incendie, ou encore la formation « certificat d’aptitude à la conduite en sécurité » (</a:t>
            </a:r>
            <a:r>
              <a:rPr lang="fr-FR" dirty="0" err="1">
                <a:solidFill>
                  <a:prstClr val="black"/>
                </a:solidFill>
                <a:latin typeface="Cambria" panose="02040503050406030204" pitchFamily="18" charset="0"/>
              </a:rPr>
              <a:t>Caces</a:t>
            </a:r>
            <a:r>
              <a:rPr lang="fr-FR" dirty="0">
                <a:solidFill>
                  <a:prstClr val="black"/>
                </a:solidFill>
                <a:latin typeface="Cambria" panose="02040503050406030204" pitchFamily="18" charset="0"/>
              </a:rPr>
              <a:t>) pour les caristes et conducteurs d’engins de manutention ou de chantier.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17602555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2853579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En l’absence de décision du comité à l’issue d’un délai de 6 mois à compter de la publication du décret déterminant les missions, la composition, l’organisation et le fonctionnement dudit comité, ces modalités seront déterminées par décret en CE. Le comité assurera également le suivi du passeport de prévention.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Le CNPST est créé au sein du COCT (conseil d’orientation des conditions de travail). Composé de représentants de l’Etat, de la CNAM, de la caisse centrale de MSE, des organisations syndicales et professionnelles d’employeur représentatives au niveau national et interprofessionnel, il a pour missions, notamment, de participer à l’élaboration du plan santé au travail du ministre du Travail et des politiques publiques en la matière, de définir la liste et les modalités de l’ensemble socle de services de prévention des risques professionnels, de suivi individuel des travailleurs et de prévention de la </a:t>
            </a:r>
            <a:r>
              <a:rPr lang="fr-FR" dirty="0" err="1">
                <a:latin typeface="Cambria" panose="02040503050406030204" pitchFamily="18" charset="0"/>
              </a:rPr>
              <a:t>désinertion</a:t>
            </a:r>
            <a:r>
              <a:rPr lang="fr-FR" dirty="0">
                <a:latin typeface="Cambria" panose="02040503050406030204" pitchFamily="18" charset="0"/>
              </a:rPr>
              <a:t> professionnelle.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Au niveau régional sont créés des CRPST. </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1857448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Définition inspirée de celle figurant dans le Code pénal (article 222-33).</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b="1" u="sng" dirty="0">
                <a:latin typeface="Cambria" panose="02040503050406030204" pitchFamily="18" charset="0"/>
              </a:rPr>
              <a:t>Règlement intérieur à modifier</a:t>
            </a:r>
            <a:r>
              <a:rPr lang="fr-FR" dirty="0">
                <a:latin typeface="Cambria" panose="02040503050406030204" pitchFamily="18" charset="0"/>
              </a:rPr>
              <a:t>…</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365056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 4622-2 modifié: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r>
              <a:rPr lang="fr-FR" dirty="0"/>
              <a:t>Les services de prévention et de santé au travail ont pour mission principale d'éviter toute altération de la santé des travailleurs du fait de leur travail. Ils contribuent à la réalisation d'objectifs de santé publique afin de préserver, au cours de la vie professionnelle, un état de santé du travailleur compatible avec son maintien en emploi. A cette fin, ils :</a:t>
            </a:r>
          </a:p>
          <a:p>
            <a:r>
              <a:rPr lang="fr-FR" dirty="0"/>
              <a:t>1° Conduisent les actions de santé au travail, dans le but de préserver la santé physique et mentale des travailleurs tout au long de leur parcours professionnel ;</a:t>
            </a:r>
          </a:p>
          <a:p>
            <a:r>
              <a:rPr lang="fr-FR" dirty="0"/>
              <a:t>1° bis Apportent leur aide à l'entreprise, de manière pluridisciplinaire, pour l'évaluation et la prévention des risques professionnels ;</a:t>
            </a:r>
          </a:p>
          <a:p>
            <a:r>
              <a:rPr lang="fr-FR" dirty="0"/>
              <a:t>2° Conseillent les employeurs, les travailleurs et leurs représentants sur les dispositions et mesures nécessaires afin d'éviter ou de diminuer les risques professionnels, d'améliorer la qualité de vie et des conditions de travail, en tenant compte le cas échéant de l'impact du télétravail sur la santé et l'organisation du travail, de prévenir la consommation d'alcool et de drogue sur le lieu de travail, de prévenir le harcèlement sexuel ou moral, de prévenir ou de réduire les effets de l'exposition aux facteurs de risques professionnels mentionnés à l'</a:t>
            </a:r>
            <a:r>
              <a:rPr lang="fr-FR" dirty="0">
                <a:hlinkClick r:id="rId3"/>
              </a:rPr>
              <a:t>article L. 4161-1</a:t>
            </a:r>
            <a:r>
              <a:rPr lang="fr-FR" dirty="0"/>
              <a:t> et la désinsertion professionnelle et de contribuer au maintien dans l'emploi des travailleurs ;</a:t>
            </a:r>
          </a:p>
          <a:p>
            <a:r>
              <a:rPr lang="fr-FR" dirty="0"/>
              <a:t>2° bis Accompagnent l'employeur, les travailleurs et leurs représentants dans l'analyse de l'impact sur les conditions de santé et de sécurité des travailleurs de changements organisationnels importants dans l'entreprise ;</a:t>
            </a:r>
          </a:p>
          <a:p>
            <a:r>
              <a:rPr lang="fr-FR" dirty="0"/>
              <a:t>3° Assurent la surveillance de l'état de santé des travailleurs en fonction des risques concernant leur santé au travail et leur sécurité et celle des tiers, des effets de l'exposition aux facteurs de risques professionnels mentionnés à l'article L. 4161-1 et de leur âge ;</a:t>
            </a:r>
          </a:p>
          <a:p>
            <a:r>
              <a:rPr lang="fr-FR" dirty="0"/>
              <a:t>4° Participent au suivi et contribuent à la traçabilité des expositions professionnelles et à la veille sanitaire ;</a:t>
            </a:r>
          </a:p>
          <a:p>
            <a:r>
              <a:rPr lang="fr-FR" dirty="0"/>
              <a:t>5° Participent à des actions de promotion de la santé sur le lieu de travail, dont des campagnes de vaccination et de dépistage, des actions de sensibilisation aux bénéfices de la pratique sportive et des actions d'information et de sensibilisation aux situations de handicap au travail, dans le cadre de la stratégie nationale de santé prévue à l'article L. 1411-1-1 du code de la santé publique.</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37052029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27873518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Pour tenir compte de la </a:t>
            </a:r>
            <a:r>
              <a:rPr lang="fr-FR" b="1" dirty="0">
                <a:latin typeface="Cambria" panose="02040503050406030204" pitchFamily="18" charset="0"/>
              </a:rPr>
              <a:t>pénurie de médecins du travail</a:t>
            </a:r>
            <a:r>
              <a:rPr lang="fr-FR" dirty="0">
                <a:latin typeface="Cambria" panose="02040503050406030204" pitchFamily="18" charset="0"/>
              </a:rPr>
              <a:t>.</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L’article</a:t>
            </a:r>
            <a:r>
              <a:rPr lang="fr-FR" baseline="0" dirty="0">
                <a:latin typeface="Cambria" panose="02040503050406030204" pitchFamily="18" charset="0"/>
              </a:rPr>
              <a:t> 35 de la loi santé modifie l’article L. 4622-8 du Code du travail : </a:t>
            </a:r>
          </a:p>
          <a:p>
            <a:r>
              <a:rPr lang="fr-FR" baseline="0" dirty="0">
                <a:latin typeface="Cambria" panose="02040503050406030204" pitchFamily="18" charset="0"/>
              </a:rPr>
              <a:t>« </a:t>
            </a:r>
            <a:r>
              <a:rPr lang="fr-FR" sz="1200" b="0" i="0" kern="1200" dirty="0">
                <a:solidFill>
                  <a:schemeClr val="tx1"/>
                </a:solidFill>
                <a:effectLst/>
                <a:latin typeface="+mn-lt"/>
                <a:ea typeface="+mn-ea"/>
                <a:cs typeface="+mn-cs"/>
              </a:rPr>
              <a:t>Les missions des services de prévention et de santé au travail sont assurées par une équipe pluridisciplinaire de santé au travail comprenant des médecins du travail, des collaborateurs médecins, des internes en médecine du travail, des intervenants en prévention des risques professionnels et des infirmiers. Ces équipes peuvent être complétées par des auxiliaires médicaux disposant de compétences en santé au travail, des assistants de services de prévention et de santé au travail et des professionnels recrutés après avis des médecins du travail. Les médecins du travail assurent ou délèguent, sous leur responsabilité, l'animation et la coordination de l'équipe pluridisciplinaire.</a:t>
            </a:r>
          </a:p>
          <a:p>
            <a:r>
              <a:rPr lang="fr-FR" sz="1200" b="0" i="0" kern="1200" dirty="0">
                <a:solidFill>
                  <a:schemeClr val="tx1"/>
                </a:solidFill>
                <a:effectLst/>
                <a:latin typeface="+mn-lt"/>
                <a:ea typeface="+mn-ea"/>
                <a:cs typeface="+mn-cs"/>
              </a:rPr>
              <a:t>Un décret en Conseil d'Etat précise les conditions dans lesquelles le médecin du travail peut déléguer, sous sa responsabilité et dans le respect du projet de service pluriannuel, certaines missions prévues au présent titre aux membres de l'équipe pluridisciplinaire disposant de la qualification nécessaire. Pour les professions dont les conditions d'exercice relèvent du code de la santé publique, lesdites missions sont exercées dans la limite des compétences des professionnels de santé prévues par ce même code.</a:t>
            </a:r>
          </a:p>
          <a:p>
            <a:r>
              <a:rPr lang="fr-FR" sz="1200" b="0" i="0" kern="1200" dirty="0">
                <a:solidFill>
                  <a:schemeClr val="tx1"/>
                </a:solidFill>
                <a:effectLst/>
                <a:latin typeface="+mn-lt"/>
                <a:ea typeface="+mn-ea"/>
                <a:cs typeface="+mn-cs"/>
              </a:rPr>
              <a:t>Pour assurer l'ensemble de leurs missions, les services de prévention et de santé au travail interentreprises peuvent, par convention, recourir aux compétences des services de prévention et de santé au travail mentionnés à l'article L. 4622-4 du présent code.</a:t>
            </a:r>
            <a:r>
              <a:rPr lang="fr-FR" sz="1200" b="0" i="0" kern="1200" dirty="0">
                <a:solidFill>
                  <a:schemeClr val="tx1"/>
                </a:solidFill>
                <a:effectLst/>
                <a:latin typeface="Cambria" panose="02040503050406030204" pitchFamily="18" charset="0"/>
                <a:ea typeface="+mn-ea"/>
                <a:cs typeface="+mn-cs"/>
              </a:rPr>
              <a:t> »</a:t>
            </a:r>
          </a:p>
          <a:p>
            <a:endParaRPr lang="fr-FR" sz="1200" b="0" i="0" kern="1200" dirty="0">
              <a:solidFill>
                <a:schemeClr val="tx1"/>
              </a:solidFill>
              <a:effectLst/>
              <a:latin typeface="Cambria" panose="02040503050406030204" pitchFamily="18" charset="0"/>
              <a:ea typeface="+mn-ea"/>
              <a:cs typeface="+mn-cs"/>
            </a:endParaRPr>
          </a:p>
          <a:p>
            <a:r>
              <a:rPr lang="fr-FR" sz="1200" b="0" i="0" kern="1200" dirty="0">
                <a:solidFill>
                  <a:schemeClr val="tx1"/>
                </a:solidFill>
                <a:effectLst/>
                <a:latin typeface="Cambria" panose="02040503050406030204" pitchFamily="18" charset="0"/>
                <a:ea typeface="+mn-ea"/>
                <a:cs typeface="+mn-cs"/>
              </a:rPr>
              <a:t>L’article</a:t>
            </a:r>
            <a:r>
              <a:rPr lang="fr-FR" sz="1200" b="0" i="0" kern="1200" baseline="0" dirty="0">
                <a:solidFill>
                  <a:schemeClr val="tx1"/>
                </a:solidFill>
                <a:effectLst/>
                <a:latin typeface="Cambria" panose="02040503050406030204" pitchFamily="18" charset="0"/>
                <a:ea typeface="+mn-ea"/>
                <a:cs typeface="+mn-cs"/>
              </a:rPr>
              <a:t> 31 de la loi santé vient modifier l’article L. 4623-1 du Code du travail en matière de formation de médecin du travail et d’aide apportée par le médecin de ville : </a:t>
            </a:r>
          </a:p>
          <a:p>
            <a:r>
              <a:rPr lang="fr-FR" sz="1200" b="0" i="0" kern="1200" baseline="0" dirty="0">
                <a:solidFill>
                  <a:schemeClr val="tx1"/>
                </a:solidFill>
                <a:effectLst/>
                <a:latin typeface="Cambria" panose="02040503050406030204" pitchFamily="18" charset="0"/>
                <a:ea typeface="+mn-ea"/>
                <a:cs typeface="+mn-cs"/>
              </a:rPr>
              <a:t>« </a:t>
            </a:r>
            <a:r>
              <a:rPr lang="fr-FR" sz="1200" b="0" i="0" kern="1200" dirty="0">
                <a:solidFill>
                  <a:schemeClr val="tx1"/>
                </a:solidFill>
                <a:effectLst/>
                <a:latin typeface="+mn-lt"/>
                <a:ea typeface="+mn-ea"/>
                <a:cs typeface="+mn-cs"/>
              </a:rPr>
              <a:t>I.- Un diplôme spécial est obligatoire pour l'exercice des fonctions de médecin du travail.</a:t>
            </a:r>
          </a:p>
          <a:p>
            <a:r>
              <a:rPr lang="fr-FR" sz="1200" b="0" i="0" kern="1200" dirty="0">
                <a:solidFill>
                  <a:schemeClr val="tx1"/>
                </a:solidFill>
                <a:effectLst/>
                <a:latin typeface="+mn-lt"/>
                <a:ea typeface="+mn-ea"/>
                <a:cs typeface="+mn-cs"/>
              </a:rPr>
              <a:t>II.- Par dérogation au I, un décret fixe les conditions dans lesquelles les services de prévention et de santé au travail peuvent recruter, après délivrance d'une licence de remplacement et autorisation par les conseils départementaux compétents de l'ordre des médecins, à titre temporaire, un interne de la spécialité qui exerce sous l'autorité d'un médecin du travail du service de santé au travail expérimenté.</a:t>
            </a:r>
          </a:p>
          <a:p>
            <a:r>
              <a:rPr lang="fr-FR" sz="1200" b="0" i="0" kern="1200" dirty="0">
                <a:solidFill>
                  <a:schemeClr val="tx1"/>
                </a:solidFill>
                <a:effectLst/>
                <a:latin typeface="+mn-lt"/>
                <a:ea typeface="+mn-ea"/>
                <a:cs typeface="+mn-cs"/>
              </a:rPr>
              <a:t>III.- Par dérogation au I, un décret fixe les conditions dans lesquelles un collaborateur médecin, médecin non spécialiste en médecine du travail et engagé dans une formation en vue de l'obtention de cette qualification auprès de l'ordre des médecins, exerce, sous l'autorité d'un médecin du travail d'un service de prévention et de santé au travail et dans le cadre d'un protocole écrit et validé par ce dernier, les fonctions dévolues aux médecins du travail.</a:t>
            </a:r>
          </a:p>
          <a:p>
            <a:r>
              <a:rPr lang="fr-FR" sz="1200" b="0" i="0" kern="1200" dirty="0" err="1">
                <a:solidFill>
                  <a:schemeClr val="tx1"/>
                </a:solidFill>
                <a:effectLst/>
                <a:latin typeface="+mn-lt"/>
                <a:ea typeface="+mn-ea"/>
                <a:cs typeface="+mn-cs"/>
              </a:rPr>
              <a:t>IV.-Par</a:t>
            </a:r>
            <a:r>
              <a:rPr lang="fr-FR" sz="1200" b="0" i="0" kern="1200" dirty="0">
                <a:solidFill>
                  <a:schemeClr val="tx1"/>
                </a:solidFill>
                <a:effectLst/>
                <a:latin typeface="+mn-lt"/>
                <a:ea typeface="+mn-ea"/>
                <a:cs typeface="+mn-cs"/>
              </a:rPr>
              <a:t> dérogation au I, un médecin praticien correspondant, disposant d'une formation en médecine du travail, peut contribuer, en lien avec le médecin du travail, au suivi médical du travailleur prévu à l'article L. 4624-1, à l'exception du suivi médical renforcé prévu à l'article L. 4624-2, au profit d'un service de prévention et de santé au travail interentreprises. Le médecin praticien correspondant ne peut cumuler sa fonction avec celle de médecin traitant définie à l'article L. 162-5-3 du code de la sécurité sociale.</a:t>
            </a:r>
          </a:p>
          <a:p>
            <a:r>
              <a:rPr lang="fr-FR" sz="1200" b="0" i="0" kern="1200" dirty="0">
                <a:solidFill>
                  <a:schemeClr val="tx1"/>
                </a:solidFill>
                <a:effectLst/>
                <a:latin typeface="+mn-lt"/>
                <a:ea typeface="+mn-ea"/>
                <a:cs typeface="+mn-cs"/>
              </a:rPr>
              <a:t>Le médecin praticien correspondant conclut avec le service de prévention et de santé au travail interentreprises un protocole de collaboration signé par le directeur du service et les médecins du travail de l'équipe pluridisciplinaire. Ce protocole, établi selon un modèle défini par arrêté des ministres chargés du travail et de la santé, prévoit, le cas échéant, les garanties supplémentaires en termes de formation justifiées par les spécificités du suivi médical des travailleurs pris en charge par le service de prévention et de santé au travail interentreprises et définit les modalités de la contribution du médecin praticien correspondant à ce suivi médical.</a:t>
            </a:r>
          </a:p>
          <a:p>
            <a:r>
              <a:rPr lang="fr-FR" sz="1200" b="0" i="0" kern="1200" dirty="0">
                <a:solidFill>
                  <a:schemeClr val="tx1"/>
                </a:solidFill>
                <a:effectLst/>
                <a:latin typeface="+mn-lt"/>
                <a:ea typeface="+mn-ea"/>
                <a:cs typeface="+mn-cs"/>
              </a:rPr>
              <a:t>La conclusion d'un protocole de collaboration sur le fondement du deuxième alinéa du présent IV n'est autorisée que dans les zones caractérisées par un nombre insuffisant ou une disponibilité insuffisante de médecins du travail pour répondre aux besoins du suivi médical des travailleurs, arrêtées par le directeur général de l'agence régionale de santé territorialement compétente, après concertation avec les représentants des médecins du travail.</a:t>
            </a:r>
          </a:p>
          <a:p>
            <a:r>
              <a:rPr lang="fr-FR" sz="1200" b="0" i="0" kern="1200" dirty="0">
                <a:solidFill>
                  <a:schemeClr val="tx1"/>
                </a:solidFill>
                <a:effectLst/>
                <a:latin typeface="+mn-lt"/>
                <a:ea typeface="+mn-ea"/>
                <a:cs typeface="+mn-cs"/>
              </a:rPr>
              <a:t>Les modalités d'application du présent IV sont déterminées par décret en Conseil d'Etat.</a:t>
            </a:r>
            <a:r>
              <a:rPr lang="fr-FR" sz="1200" b="0" i="0" kern="1200" dirty="0">
                <a:solidFill>
                  <a:schemeClr val="tx1"/>
                </a:solidFill>
                <a:effectLst/>
                <a:latin typeface="Cambria" panose="02040503050406030204" pitchFamily="18" charset="0"/>
                <a:ea typeface="+mn-ea"/>
                <a:cs typeface="+mn-cs"/>
              </a:rPr>
              <a:t> »</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505031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L’article</a:t>
            </a:r>
            <a:r>
              <a:rPr lang="fr-FR" baseline="0" dirty="0">
                <a:latin typeface="Cambria" panose="02040503050406030204" pitchFamily="18" charset="0"/>
              </a:rPr>
              <a:t> 34 de la loi santé introduit une nouvelle section 2 relative à l’infirmier en santé au travail, composée des nouveaux articles L. 4623-9 à L. 4623-11 au sein du Code du travail. </a:t>
            </a:r>
          </a:p>
          <a:p>
            <a:pPr marL="0" indent="0" algn="just" eaLnBrk="0" fontAlgn="base" hangingPunct="0">
              <a:lnSpc>
                <a:spcPct val="107000"/>
              </a:lnSpc>
              <a:buClr>
                <a:srgbClr val="7030A0"/>
              </a:buClr>
              <a:buFont typeface="Wingdings" panose="05000000000000000000" pitchFamily="2" charset="2"/>
              <a:buNone/>
              <a:defRPr/>
            </a:pPr>
            <a:endParaRPr lang="fr-FR" baseline="0"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baseline="0" dirty="0">
                <a:latin typeface="Cambria" panose="02040503050406030204" pitchFamily="18" charset="0"/>
              </a:rPr>
              <a:t>Plus généralement, l’infirmier = un statut consacré dans le Code du travail. Il exerce les missions qui lui sont dévolues par le Code du travail ou qui lui sont déléguées par le MT, dans la limite des compétences prévues par le Code de la santé publique. Aucun texte ne consacrait jusqu’à présent le statut d’infirmier, alors qu’il s’agit d’n acteur qui s’est progressivement imposé au fil des ans: participation à l’équipe </a:t>
            </a:r>
            <a:r>
              <a:rPr lang="fr-FR" baseline="0" dirty="0" err="1">
                <a:latin typeface="Cambria" panose="02040503050406030204" pitchFamily="18" charset="0"/>
              </a:rPr>
              <a:t>plurisciplinaire</a:t>
            </a:r>
            <a:r>
              <a:rPr lang="fr-FR" baseline="0" dirty="0">
                <a:latin typeface="Cambria" panose="02040503050406030204" pitchFamily="18" charset="0"/>
              </a:rPr>
              <a:t> de santé, possibilité de réaliser les visites d’information et de prévention au moment de l’embauche, etc.</a:t>
            </a:r>
          </a:p>
          <a:p>
            <a:pPr marL="0" indent="0" algn="just" eaLnBrk="0" fontAlgn="base" hangingPunct="0">
              <a:lnSpc>
                <a:spcPct val="107000"/>
              </a:lnSpc>
              <a:buClr>
                <a:srgbClr val="7030A0"/>
              </a:buClr>
              <a:buFont typeface="Wingdings" panose="05000000000000000000" pitchFamily="2" charset="2"/>
              <a:buNone/>
              <a:defRPr/>
            </a:pPr>
            <a:endParaRPr lang="fr-FR" baseline="0"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baseline="0" dirty="0">
                <a:latin typeface="Cambria" panose="02040503050406030204" pitchFamily="18" charset="0"/>
              </a:rPr>
              <a:t>L. 4623-9 : « </a:t>
            </a:r>
            <a:r>
              <a:rPr lang="fr-FR" sz="1200" b="0" i="0" kern="1200" dirty="0">
                <a:solidFill>
                  <a:schemeClr val="tx1"/>
                </a:solidFill>
                <a:effectLst/>
                <a:latin typeface="+mn-lt"/>
                <a:ea typeface="+mn-ea"/>
                <a:cs typeface="+mn-cs"/>
              </a:rPr>
              <a:t>Dans les conditions de déontologie professionnelle définies et garanties par la loi, l'infirmier de santé au travail assure les missions qui lui sont dévolues par le présent code ou déléguées par le médecin du travail, dans la limite des compétences prévues pour les infirmiers par le code de la santé publique. »</a:t>
            </a:r>
          </a:p>
          <a:p>
            <a:pPr marL="0" indent="0" algn="just" eaLnBrk="0" fontAlgn="base" hangingPunct="0">
              <a:lnSpc>
                <a:spcPct val="107000"/>
              </a:lnSpc>
              <a:buClr>
                <a:srgbClr val="7030A0"/>
              </a:buClr>
              <a:buFont typeface="Wingdings" panose="05000000000000000000" pitchFamily="2" charset="2"/>
              <a:buNone/>
              <a:defRPr/>
            </a:pPr>
            <a:endParaRPr lang="fr-FR" sz="1200" b="0" i="0" kern="1200" baseline="0" dirty="0">
              <a:solidFill>
                <a:schemeClr val="tx1"/>
              </a:solidFill>
              <a:effectLst/>
              <a:latin typeface="+mn-lt"/>
              <a:ea typeface="+mn-ea"/>
              <a:cs typeface="+mn-cs"/>
            </a:endParaRPr>
          </a:p>
          <a:p>
            <a:r>
              <a:rPr lang="fr-FR" sz="1200" b="0" i="0" kern="1200" baseline="0" dirty="0">
                <a:solidFill>
                  <a:schemeClr val="tx1"/>
                </a:solidFill>
                <a:effectLst/>
                <a:latin typeface="+mn-lt"/>
                <a:ea typeface="+mn-ea"/>
                <a:cs typeface="+mn-cs"/>
              </a:rPr>
              <a:t>L. 4623-10 : « </a:t>
            </a:r>
            <a:r>
              <a:rPr lang="fr-FR" sz="1200" b="0" i="0" kern="1200" dirty="0">
                <a:solidFill>
                  <a:schemeClr val="tx1"/>
                </a:solidFill>
                <a:effectLst/>
                <a:latin typeface="+mn-lt"/>
                <a:ea typeface="+mn-ea"/>
                <a:cs typeface="+mn-cs"/>
              </a:rPr>
              <a:t>L'infirmier de santé au travail recruté dans un service de prévention et de santé au travail est diplômé d'Etat ou dispose de l'autorisation d'exercer sans limitation, dans les conditions prévues par le code de la santé publique.</a:t>
            </a:r>
            <a:br>
              <a:rPr lang="fr-FR" sz="1200" b="0" i="0" kern="1200" dirty="0">
                <a:solidFill>
                  <a:schemeClr val="tx1"/>
                </a:solidFill>
                <a:effectLst/>
                <a:latin typeface="+mn-lt"/>
                <a:ea typeface="+mn-ea"/>
                <a:cs typeface="+mn-cs"/>
              </a:rPr>
            </a:br>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Il dispose d'une formation spécifique en santé au travail définie par décret en Conseil d'Etat.</a:t>
            </a:r>
            <a:br>
              <a:rPr lang="fr-FR" sz="1200" b="0" i="0" kern="1200" dirty="0">
                <a:solidFill>
                  <a:schemeClr val="tx1"/>
                </a:solidFill>
                <a:effectLst/>
                <a:latin typeface="+mn-lt"/>
                <a:ea typeface="+mn-ea"/>
                <a:cs typeface="+mn-cs"/>
              </a:rPr>
            </a:br>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Si l'infirmier n'a pas suivi une formation en santé au travail, l'employeur l'y inscrit au cours des douze mois qui suivent son recrutement et, en cas de contrat d'une durée inférieure à douze mois, avant le terme de son contrat. Dans cette hypothèse, l'employeur prend en charge le coût de la formation.</a:t>
            </a:r>
            <a:br>
              <a:rPr lang="fr-FR" sz="1200" b="0" i="0" kern="1200" dirty="0">
                <a:solidFill>
                  <a:schemeClr val="tx1"/>
                </a:solidFill>
                <a:effectLst/>
                <a:latin typeface="+mn-lt"/>
                <a:ea typeface="+mn-ea"/>
                <a:cs typeface="+mn-cs"/>
              </a:rPr>
            </a:br>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L'employeur favorise la formation continue des infirmiers en santé au travail qu'il recrute.</a:t>
            </a:r>
            <a:br>
              <a:rPr lang="fr-FR" sz="1200" b="0" i="0" kern="1200" dirty="0">
                <a:solidFill>
                  <a:schemeClr val="tx1"/>
                </a:solidFill>
                <a:effectLst/>
                <a:latin typeface="+mn-lt"/>
                <a:ea typeface="+mn-ea"/>
                <a:cs typeface="+mn-cs"/>
              </a:rPr>
            </a:br>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Les tâches qui sont déléguées à l'infirmier de santé au travail prennent en compte ses qualifications complémentaires. »</a:t>
            </a:r>
          </a:p>
          <a:p>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L. 4623-11 : « Les modalités d'application de la présente section sont précisées par décret en Conseil d'Etat. »</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3731309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eaLnBrk="1" hangingPunct="1"/>
            <a:endParaRPr lang="fr-FR" altLang="en-US" dirty="0"/>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36924530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marR="0" lvl="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r>
              <a:rPr lang="fr-FR" sz="1200" b="0" i="0" kern="1200" dirty="0">
                <a:solidFill>
                  <a:schemeClr val="tx1"/>
                </a:solidFill>
                <a:effectLst/>
                <a:latin typeface="+mn-lt"/>
                <a:ea typeface="+mn-ea"/>
                <a:cs typeface="+mn-cs"/>
              </a:rPr>
              <a:t>Actuellement, les SSTI sont financés par une cotisation proportionnelle au nombre de salariés équivalent temps plein occupés dans chaque entreprise adhérente, avec possibilité d’appliquer un coefficient à ce calcul correspondant au nombre de salariés nécessitant une surveillance médicale renforcée. Mais du fait de l’hétérogénéité des services rendus par les SSTI, la tarification des souvent opaque. Le législateur a donc décidé de de modifier les règles. </a:t>
            </a:r>
          </a:p>
          <a:p>
            <a:pPr marL="0" marR="0" lvl="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endParaRPr lang="fr-FR" sz="1200" b="0" i="0" kern="1200" dirty="0">
              <a:solidFill>
                <a:schemeClr val="tx1"/>
              </a:solidFill>
              <a:effectLst/>
              <a:latin typeface="+mn-lt"/>
              <a:ea typeface="+mn-ea"/>
              <a:cs typeface="+mn-cs"/>
            </a:endParaRPr>
          </a:p>
          <a:p>
            <a:pPr marL="0" marR="0" lvl="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r>
              <a:rPr lang="fr-FR" sz="1200" b="0" i="0" kern="1200" dirty="0">
                <a:solidFill>
                  <a:schemeClr val="tx1"/>
                </a:solidFill>
                <a:effectLst/>
                <a:latin typeface="+mn-lt"/>
                <a:ea typeface="+mn-ea"/>
                <a:cs typeface="+mn-cs"/>
              </a:rPr>
              <a:t>Désormais, un travailleur = une unité quel que soit son temps de travail. </a:t>
            </a: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L’article</a:t>
            </a:r>
            <a:r>
              <a:rPr lang="fr-FR" baseline="0" dirty="0">
                <a:latin typeface="Cambria" panose="02040503050406030204" pitchFamily="18" charset="0"/>
              </a:rPr>
              <a:t> 11 de la loi santé met en place d’un nouvel article L. 4622-9-1 au sein du Code du travail : </a:t>
            </a:r>
          </a:p>
          <a:p>
            <a:pPr marL="0" indent="0" algn="just" eaLnBrk="0" fontAlgn="base" hangingPunct="0">
              <a:lnSpc>
                <a:spcPct val="107000"/>
              </a:lnSpc>
              <a:buClr>
                <a:srgbClr val="7030A0"/>
              </a:buClr>
              <a:buFont typeface="Wingdings" panose="05000000000000000000" pitchFamily="2" charset="2"/>
              <a:buNone/>
              <a:defRPr/>
            </a:pPr>
            <a:endParaRPr lang="fr-FR" baseline="0"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sz="1200" b="0" i="0" kern="1200" dirty="0">
                <a:solidFill>
                  <a:schemeClr val="tx1"/>
                </a:solidFill>
                <a:effectLst/>
                <a:latin typeface="+mn-lt"/>
                <a:ea typeface="+mn-ea"/>
                <a:cs typeface="+mn-cs"/>
              </a:rPr>
              <a:t>« Le service de prévention et de santé au travail interentreprises fournit à ses entreprises adhérentes et à leurs travailleurs un ensemble socle de services qui doit couvrir l'intégralité des missions prévues à l'article L. 4622-2 en matière de prévention des risques professionnels, de suivi individuel des travailleurs et de prévention de la désinsertion professionnelle, dont la liste et les modalités sont définies par le comité national de prévention et de santé au travail et approuvées par voie réglementaire. En l'absence de décision du comité, à l'issue d'un délai déterminé par décret, cette liste et ces modalités sont déterminées par décret en Conseil d'Etat,</a:t>
            </a:r>
          </a:p>
          <a:p>
            <a:pPr marL="0" indent="0" algn="just" eaLnBrk="0" fontAlgn="base" hangingPunct="0">
              <a:lnSpc>
                <a:spcPct val="107000"/>
              </a:lnSpc>
              <a:buClr>
                <a:srgbClr val="7030A0"/>
              </a:buClr>
              <a:buFont typeface="Wingdings" panose="05000000000000000000" pitchFamily="2" charset="2"/>
              <a:buNone/>
              <a:defRPr/>
            </a:pPr>
            <a:r>
              <a:rPr lang="fr-FR" dirty="0"/>
              <a:t/>
            </a:r>
            <a:br>
              <a:rPr lang="fr-FR" dirty="0"/>
            </a:br>
            <a:r>
              <a:rPr lang="fr-FR" sz="1200" b="0" i="0" kern="1200" dirty="0">
                <a:solidFill>
                  <a:schemeClr val="tx1"/>
                </a:solidFill>
                <a:effectLst/>
                <a:latin typeface="+mn-lt"/>
                <a:ea typeface="+mn-ea"/>
                <a:cs typeface="+mn-cs"/>
              </a:rPr>
              <a:t>Dans le respect des missions générales prévues au même article L. 4622-2, il peut également leur proposer une offre de services complémentaires qu'il détermine. »</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29816290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sz="1200" b="0" i="0" kern="1200" dirty="0">
                <a:solidFill>
                  <a:schemeClr val="tx1"/>
                </a:solidFill>
                <a:effectLst/>
                <a:latin typeface="+mn-lt"/>
                <a:ea typeface="+mn-ea"/>
                <a:cs typeface="+mn-cs"/>
              </a:rPr>
              <a:t>L’article 14 de la</a:t>
            </a:r>
            <a:r>
              <a:rPr lang="fr-FR" sz="1200" b="0" i="0" kern="1200" baseline="0" dirty="0">
                <a:solidFill>
                  <a:schemeClr val="tx1"/>
                </a:solidFill>
                <a:effectLst/>
                <a:latin typeface="+mn-lt"/>
                <a:ea typeface="+mn-ea"/>
                <a:cs typeface="+mn-cs"/>
              </a:rPr>
              <a:t> loi santé modifie l’article L. 4622-16 du Code du travail en matière de rapport annuel d’activité : </a:t>
            </a:r>
          </a:p>
          <a:p>
            <a:pPr marL="0" indent="0" algn="just" eaLnBrk="0" fontAlgn="base" hangingPunct="0">
              <a:lnSpc>
                <a:spcPct val="107000"/>
              </a:lnSpc>
              <a:buClr>
                <a:srgbClr val="7030A0"/>
              </a:buClr>
              <a:buFont typeface="Wingdings" panose="05000000000000000000" pitchFamily="2" charset="2"/>
              <a:buNone/>
              <a:defRPr/>
            </a:pPr>
            <a:endParaRPr lang="fr-FR" sz="1200" b="0" i="0" kern="1200" baseline="0" dirty="0">
              <a:solidFill>
                <a:schemeClr val="tx1"/>
              </a:solidFill>
              <a:effectLst/>
              <a:latin typeface="+mn-lt"/>
              <a:ea typeface="+mn-ea"/>
              <a:cs typeface="+mn-cs"/>
            </a:endParaRPr>
          </a:p>
          <a:p>
            <a:r>
              <a:rPr lang="fr-FR" sz="1200" b="0" i="0" kern="1200" baseline="0" dirty="0">
                <a:solidFill>
                  <a:schemeClr val="tx1"/>
                </a:solidFill>
                <a:effectLst/>
                <a:latin typeface="+mn-lt"/>
                <a:ea typeface="+mn-ea"/>
                <a:cs typeface="+mn-cs"/>
              </a:rPr>
              <a:t>« </a:t>
            </a:r>
            <a:r>
              <a:rPr lang="fr-FR" sz="1200" b="0" i="0" kern="1200" dirty="0">
                <a:solidFill>
                  <a:schemeClr val="tx1"/>
                </a:solidFill>
                <a:effectLst/>
                <a:latin typeface="+mn-lt"/>
                <a:ea typeface="+mn-ea"/>
                <a:cs typeface="+mn-cs"/>
              </a:rPr>
              <a:t>Le directeur du service de prévention et de santé au travail interentreprises met en œuvre, en lien avec l'équipe pluridisciplinaire de santé au travail et sous l'autorité du président, les actions approuvées par le conseil d'administration dans le cadre du projet de service pluriannuel. Il rend compte de ces actions dans un rapport annuel d'activité qui comprend des données relatives à l'égalité professionnelle entre les femmes et les hommes. Il prend les décisions relatives à l'organisation et au fonctionnement du service nécessaires à la mise en œuvre des dispositions législatives et réglementaires ainsi que des objectifs et prescriptions du contrat pluriannuel d'objectifs et de moyens et du projet de service pluriannuel.»</a:t>
            </a:r>
          </a:p>
          <a:p>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L’article L. 4622-16-1</a:t>
            </a:r>
            <a:r>
              <a:rPr lang="fr-FR" sz="1200" b="0" i="0" kern="1200" baseline="0" dirty="0">
                <a:solidFill>
                  <a:schemeClr val="tx1"/>
                </a:solidFill>
                <a:effectLst/>
                <a:latin typeface="+mn-lt"/>
                <a:ea typeface="+mn-ea"/>
                <a:cs typeface="+mn-cs"/>
              </a:rPr>
              <a:t> du Code du travail est créé par l’article 14 de la loi santé et concerne l’obligation de transparence du SPSTI : </a:t>
            </a:r>
          </a:p>
          <a:p>
            <a:endParaRPr lang="fr-FR" sz="1200" b="0" i="0" kern="1200" baseline="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 Le service de prévention et de santé au travail interentreprises communique à ses adhérents ainsi qu'au comité régional de prévention et de santé au travail et rend publics :</a:t>
            </a:r>
            <a:r>
              <a:rPr lang="fr-FR" dirty="0"/>
              <a:t/>
            </a:r>
            <a:br>
              <a:rPr lang="fr-FR" dirty="0"/>
            </a:br>
            <a:r>
              <a:rPr lang="fr-FR" dirty="0"/>
              <a:t/>
            </a:r>
            <a:br>
              <a:rPr lang="fr-FR" dirty="0"/>
            </a:br>
            <a:r>
              <a:rPr lang="fr-FR" sz="1200" b="0" i="0" kern="1200" dirty="0">
                <a:solidFill>
                  <a:schemeClr val="tx1"/>
                </a:solidFill>
                <a:effectLst/>
                <a:latin typeface="+mn-lt"/>
                <a:ea typeface="+mn-ea"/>
                <a:cs typeface="+mn-cs"/>
              </a:rPr>
              <a:t>1° Son offre de services relevant de l'ensemble socle mentionné à l'article L. 4622-9-1 ;</a:t>
            </a:r>
            <a:r>
              <a:rPr lang="fr-FR" dirty="0"/>
              <a:t/>
            </a:r>
            <a:br>
              <a:rPr lang="fr-FR" dirty="0"/>
            </a:br>
            <a:r>
              <a:rPr lang="fr-FR" dirty="0"/>
              <a:t/>
            </a:r>
            <a:br>
              <a:rPr lang="fr-FR" dirty="0"/>
            </a:br>
            <a:r>
              <a:rPr lang="fr-FR" sz="1200" b="0" i="0" kern="1200" dirty="0">
                <a:solidFill>
                  <a:schemeClr val="tx1"/>
                </a:solidFill>
                <a:effectLst/>
                <a:latin typeface="+mn-lt"/>
                <a:ea typeface="+mn-ea"/>
                <a:cs typeface="+mn-cs"/>
              </a:rPr>
              <a:t>2° Son offre de services complémentaires ;</a:t>
            </a:r>
            <a:r>
              <a:rPr lang="fr-FR" dirty="0"/>
              <a:t/>
            </a:r>
            <a:br>
              <a:rPr lang="fr-FR" dirty="0"/>
            </a:br>
            <a:r>
              <a:rPr lang="fr-FR" dirty="0"/>
              <a:t/>
            </a:r>
            <a:br>
              <a:rPr lang="fr-FR" dirty="0"/>
            </a:br>
            <a:r>
              <a:rPr lang="fr-FR" sz="1200" b="0" i="0" kern="1200" dirty="0">
                <a:solidFill>
                  <a:schemeClr val="tx1"/>
                </a:solidFill>
                <a:effectLst/>
                <a:latin typeface="+mn-lt"/>
                <a:ea typeface="+mn-ea"/>
                <a:cs typeface="+mn-cs"/>
              </a:rPr>
              <a:t>3° Le montant des cotisations, la grille tarifaire et leur évolution ;</a:t>
            </a:r>
            <a:r>
              <a:rPr lang="fr-FR" dirty="0"/>
              <a:t/>
            </a:r>
            <a:br>
              <a:rPr lang="fr-FR" dirty="0"/>
            </a:br>
            <a:r>
              <a:rPr lang="fr-FR" dirty="0"/>
              <a:t/>
            </a:r>
            <a:br>
              <a:rPr lang="fr-FR" dirty="0"/>
            </a:br>
            <a:r>
              <a:rPr lang="fr-FR" sz="1200" b="0" i="0" kern="1200" dirty="0">
                <a:solidFill>
                  <a:schemeClr val="tx1"/>
                </a:solidFill>
                <a:effectLst/>
                <a:latin typeface="+mn-lt"/>
                <a:ea typeface="+mn-ea"/>
                <a:cs typeface="+mn-cs"/>
              </a:rPr>
              <a:t>4° L'ensemble des documents dont la liste est fixée par décret.</a:t>
            </a:r>
            <a:r>
              <a:rPr lang="fr-FR" dirty="0"/>
              <a:t/>
            </a:r>
            <a:br>
              <a:rPr lang="fr-FR" dirty="0"/>
            </a:br>
            <a:r>
              <a:rPr lang="fr-FR" dirty="0"/>
              <a:t/>
            </a:r>
            <a:br>
              <a:rPr lang="fr-FR" dirty="0"/>
            </a:br>
            <a:r>
              <a:rPr lang="fr-FR" sz="1200" b="0" i="0" kern="1200" dirty="0">
                <a:solidFill>
                  <a:schemeClr val="tx1"/>
                </a:solidFill>
                <a:effectLst/>
                <a:latin typeface="+mn-lt"/>
                <a:ea typeface="+mn-ea"/>
                <a:cs typeface="+mn-cs"/>
              </a:rPr>
              <a:t>Les conditions de transmission et de publicité de ces documents sont précisées par décret. ».</a:t>
            </a:r>
          </a:p>
          <a:p>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La</a:t>
            </a:r>
            <a:r>
              <a:rPr lang="fr-FR" sz="1200" b="0" i="0" kern="1200" baseline="0" dirty="0">
                <a:solidFill>
                  <a:schemeClr val="tx1"/>
                </a:solidFill>
                <a:effectLst/>
                <a:latin typeface="+mn-lt"/>
                <a:ea typeface="+mn-ea"/>
                <a:cs typeface="+mn-cs"/>
              </a:rPr>
              <a:t> gouvernance des SPSTI est fixée par l’article L.4622-11 modifié par l’article 30 de la loi santé : </a:t>
            </a:r>
          </a:p>
          <a:p>
            <a:endParaRPr lang="fr-FR" sz="1200" b="0" i="0" kern="1200" baseline="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 Le service de prévention et de santé au travail est administré paritairement par un conseil composé :</a:t>
            </a:r>
          </a:p>
          <a:p>
            <a:r>
              <a:rPr lang="fr-FR" sz="1200" b="0" i="0" kern="1200" dirty="0">
                <a:solidFill>
                  <a:schemeClr val="tx1"/>
                </a:solidFill>
                <a:effectLst/>
                <a:latin typeface="+mn-lt"/>
                <a:ea typeface="+mn-ea"/>
                <a:cs typeface="+mn-cs"/>
              </a:rPr>
              <a:t>1° De représentants des employeurs désignés par les organisations représentatives au niveau national et interprofessionnel parmi les entreprises adhérentes. Pour les services de prévention et de santé au travail ayant vocation à couvrir un champ n'excédant pas celui d'une branche professionnelle, ces représentants sont désignés par les organisations professionnelles d'employeurs reconnues représentatives au niveau de cette branche. Pour les services de prévention et de santé au travail ayant vocation à couvrir un secteur </a:t>
            </a:r>
            <a:r>
              <a:rPr lang="fr-FR" sz="1200" b="0" i="0" kern="1200" dirty="0" err="1">
                <a:solidFill>
                  <a:schemeClr val="tx1"/>
                </a:solidFill>
                <a:effectLst/>
                <a:latin typeface="+mn-lt"/>
                <a:ea typeface="+mn-ea"/>
                <a:cs typeface="+mn-cs"/>
              </a:rPr>
              <a:t>multiprofessionnel</a:t>
            </a:r>
            <a:r>
              <a:rPr lang="fr-FR" sz="1200" b="0" i="0" kern="1200" dirty="0">
                <a:solidFill>
                  <a:schemeClr val="tx1"/>
                </a:solidFill>
                <a:effectLst/>
                <a:latin typeface="+mn-lt"/>
                <a:ea typeface="+mn-ea"/>
                <a:cs typeface="+mn-cs"/>
              </a:rPr>
              <a:t>, ces représentants sont désignés par les organisations d'employeurs reconnues représentatives au niveau de ce secteur ;</a:t>
            </a:r>
          </a:p>
          <a:p>
            <a:r>
              <a:rPr lang="fr-FR" sz="1200" b="0" i="0" kern="1200" dirty="0">
                <a:solidFill>
                  <a:schemeClr val="tx1"/>
                </a:solidFill>
                <a:effectLst/>
                <a:latin typeface="+mn-lt"/>
                <a:ea typeface="+mn-ea"/>
                <a:cs typeface="+mn-cs"/>
              </a:rPr>
              <a:t>2° De représentants des salariés des entreprises adhérentes, désignés par les organisations syndicales représentatives au niveau national et interprofessionnel.</a:t>
            </a:r>
          </a:p>
          <a:p>
            <a:r>
              <a:rPr lang="fr-FR" sz="1200" b="0" i="0" kern="1200" dirty="0">
                <a:solidFill>
                  <a:schemeClr val="tx1"/>
                </a:solidFill>
                <a:effectLst/>
                <a:latin typeface="+mn-lt"/>
                <a:ea typeface="+mn-ea"/>
                <a:cs typeface="+mn-cs"/>
              </a:rPr>
              <a:t>Le président, qui dispose d'une voix prépondérante en cas de partage des voix, est élu parmi les représentants mentionnés au 1°. Il doit être en activité.</a:t>
            </a:r>
          </a:p>
          <a:p>
            <a:r>
              <a:rPr lang="fr-FR" sz="1200" b="0" i="0" kern="1200" dirty="0">
                <a:solidFill>
                  <a:schemeClr val="tx1"/>
                </a:solidFill>
                <a:effectLst/>
                <a:latin typeface="+mn-lt"/>
                <a:ea typeface="+mn-ea"/>
                <a:cs typeface="+mn-cs"/>
              </a:rPr>
              <a:t>Le trésorier et le vice-président sont élus parmi les représentants mentionnés au 2°.</a:t>
            </a:r>
          </a:p>
          <a:p>
            <a:r>
              <a:rPr lang="fr-FR" sz="1200" b="0" i="0" kern="1200" dirty="0">
                <a:solidFill>
                  <a:schemeClr val="tx1"/>
                </a:solidFill>
                <a:effectLst/>
                <a:latin typeface="+mn-lt"/>
                <a:ea typeface="+mn-ea"/>
                <a:cs typeface="+mn-cs"/>
              </a:rPr>
              <a:t>Les représentants mentionnés aux 1° et 2° ne peuvent effectuer plus de deux mandats consécutifs.</a:t>
            </a:r>
          </a:p>
          <a:p>
            <a:r>
              <a:rPr lang="fr-FR" sz="1200" b="0" i="0" kern="1200" dirty="0">
                <a:solidFill>
                  <a:schemeClr val="tx1"/>
                </a:solidFill>
                <a:effectLst/>
                <a:latin typeface="+mn-lt"/>
                <a:ea typeface="+mn-ea"/>
                <a:cs typeface="+mn-cs"/>
              </a:rPr>
              <a:t>Les modalités d'application du présent article sont déterminées par décret. »</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1594986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l"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18584445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l"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La visite est assurée soit par le médecin du travail ou par l’infirmier. Cette visite a été critiquée par de nombreux parlementaires qui pointaient son inutilité, toutes les visites auprès du médecin du travail ayant précisément pour objet de déterminer l’adéquation entre l’activité professionnelle et l’état de santé.</a:t>
            </a:r>
          </a:p>
          <a:p>
            <a:pPr marL="0" indent="0" algn="l"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l"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La visite de</a:t>
            </a:r>
            <a:r>
              <a:rPr lang="fr-FR" baseline="0" dirty="0">
                <a:latin typeface="Cambria" panose="02040503050406030204" pitchFamily="18" charset="0"/>
              </a:rPr>
              <a:t> </a:t>
            </a:r>
            <a:r>
              <a:rPr lang="fr-FR" baseline="0" dirty="0" err="1">
                <a:latin typeface="Cambria" panose="02040503050406030204" pitchFamily="18" charset="0"/>
              </a:rPr>
              <a:t>mi-carrière</a:t>
            </a:r>
            <a:r>
              <a:rPr lang="fr-FR" baseline="0" dirty="0">
                <a:latin typeface="Cambria" panose="02040503050406030204" pitchFamily="18" charset="0"/>
              </a:rPr>
              <a:t> est introduite par l’article 22 de la loi santé qui introduit un nouvel article L. 4624-2-2 au sein du Code du travail : </a:t>
            </a:r>
          </a:p>
          <a:p>
            <a:pPr marL="0" indent="0" algn="l" eaLnBrk="0" fontAlgn="base" hangingPunct="0">
              <a:lnSpc>
                <a:spcPct val="107000"/>
              </a:lnSpc>
              <a:buClr>
                <a:srgbClr val="7030A0"/>
              </a:buClr>
              <a:buFont typeface="Wingdings" panose="05000000000000000000" pitchFamily="2" charset="2"/>
              <a:buNone/>
              <a:defRPr/>
            </a:pPr>
            <a:endParaRPr lang="fr-FR" baseline="0" dirty="0">
              <a:latin typeface="Cambria" panose="02040503050406030204" pitchFamily="18" charset="0"/>
            </a:endParaRPr>
          </a:p>
          <a:p>
            <a:pPr marL="0" indent="0" algn="l" eaLnBrk="0" fontAlgn="base" hangingPunct="0">
              <a:lnSpc>
                <a:spcPct val="107000"/>
              </a:lnSpc>
              <a:buClr>
                <a:srgbClr val="7030A0"/>
              </a:buClr>
              <a:buFont typeface="Wingdings" panose="05000000000000000000" pitchFamily="2" charset="2"/>
              <a:buNone/>
              <a:defRPr/>
            </a:pPr>
            <a:r>
              <a:rPr lang="fr-FR" baseline="0" dirty="0">
                <a:latin typeface="Cambria" panose="02040503050406030204" pitchFamily="18" charset="0"/>
              </a:rPr>
              <a:t>« </a:t>
            </a:r>
            <a:r>
              <a:rPr lang="fr-FR" sz="1200" b="0" i="0" kern="1200" dirty="0" err="1">
                <a:solidFill>
                  <a:schemeClr val="tx1"/>
                </a:solidFill>
                <a:effectLst/>
                <a:latin typeface="+mn-lt"/>
                <a:ea typeface="+mn-ea"/>
                <a:cs typeface="+mn-cs"/>
              </a:rPr>
              <a:t>I.-Le</a:t>
            </a:r>
            <a:r>
              <a:rPr lang="fr-FR" sz="1200" b="0" i="0" kern="1200" dirty="0">
                <a:solidFill>
                  <a:schemeClr val="tx1"/>
                </a:solidFill>
                <a:effectLst/>
                <a:latin typeface="+mn-lt"/>
                <a:ea typeface="+mn-ea"/>
                <a:cs typeface="+mn-cs"/>
              </a:rPr>
              <a:t> travailleur est examiné par le médecin du travail au cours d'une visite médicale de </a:t>
            </a:r>
            <a:r>
              <a:rPr lang="fr-FR" sz="1200" b="0" i="0" kern="1200" dirty="0" err="1">
                <a:solidFill>
                  <a:schemeClr val="tx1"/>
                </a:solidFill>
                <a:effectLst/>
                <a:latin typeface="+mn-lt"/>
                <a:ea typeface="+mn-ea"/>
                <a:cs typeface="+mn-cs"/>
              </a:rPr>
              <a:t>mi-carrière</a:t>
            </a:r>
            <a:r>
              <a:rPr lang="fr-FR" sz="1200" b="0" i="0" kern="1200" dirty="0">
                <a:solidFill>
                  <a:schemeClr val="tx1"/>
                </a:solidFill>
                <a:effectLst/>
                <a:latin typeface="+mn-lt"/>
                <a:ea typeface="+mn-ea"/>
                <a:cs typeface="+mn-cs"/>
              </a:rPr>
              <a:t> organisée à une échéance déterminée par accord de branche ou, à défaut, durant l'année civile du quarante-cinquième anniversaire du travailleur.</a:t>
            </a:r>
            <a:r>
              <a:rPr lang="fr-FR" dirty="0"/>
              <a:t/>
            </a:r>
            <a:br>
              <a:rPr lang="fr-FR" dirty="0"/>
            </a:br>
            <a:r>
              <a:rPr lang="fr-FR" dirty="0"/>
              <a:t/>
            </a:r>
            <a:br>
              <a:rPr lang="fr-FR" dirty="0"/>
            </a:br>
            <a:r>
              <a:rPr lang="fr-FR" sz="1200" b="0" i="0" kern="1200" dirty="0">
                <a:solidFill>
                  <a:schemeClr val="tx1"/>
                </a:solidFill>
                <a:effectLst/>
                <a:latin typeface="+mn-lt"/>
                <a:ea typeface="+mn-ea"/>
                <a:cs typeface="+mn-cs"/>
              </a:rPr>
              <a:t>Cet examen médical peut être anticipé et organisé conjointement avec une autre visite médicale lorsque le travailleur doit être examiné par le médecin du travail deux ans avant l'échéance prévue au premier alinéa du présent I. Il peut être réalisé dès le retour à l'emploi du travailleur dès lors qu'il satisfait aux conditions déterminées par l'accord de branche prévu au même premier alinéa ou, à défaut, qu'il est âgé d'au moins quarante-cinq ans.</a:t>
            </a:r>
            <a:r>
              <a:rPr lang="fr-FR" dirty="0"/>
              <a:t/>
            </a:r>
            <a:br>
              <a:rPr lang="fr-FR" dirty="0"/>
            </a:br>
            <a:r>
              <a:rPr lang="fr-FR" dirty="0"/>
              <a:t/>
            </a:r>
            <a:br>
              <a:rPr lang="fr-FR" dirty="0"/>
            </a:br>
            <a:r>
              <a:rPr lang="fr-FR" sz="1200" b="0" i="0" kern="1200" dirty="0">
                <a:solidFill>
                  <a:schemeClr val="tx1"/>
                </a:solidFill>
                <a:effectLst/>
                <a:latin typeface="+mn-lt"/>
                <a:ea typeface="+mn-ea"/>
                <a:cs typeface="+mn-cs"/>
              </a:rPr>
              <a:t>L'examen médical vise à :</a:t>
            </a:r>
            <a:r>
              <a:rPr lang="fr-FR" dirty="0"/>
              <a:t/>
            </a:r>
            <a:br>
              <a:rPr lang="fr-FR" dirty="0"/>
            </a:br>
            <a:r>
              <a:rPr lang="fr-FR" dirty="0"/>
              <a:t/>
            </a:r>
            <a:br>
              <a:rPr lang="fr-FR" dirty="0"/>
            </a:br>
            <a:r>
              <a:rPr lang="fr-FR" sz="1200" b="0" i="0" kern="1200" dirty="0">
                <a:solidFill>
                  <a:schemeClr val="tx1"/>
                </a:solidFill>
                <a:effectLst/>
                <a:latin typeface="+mn-lt"/>
                <a:ea typeface="+mn-ea"/>
                <a:cs typeface="+mn-cs"/>
              </a:rPr>
              <a:t>1° Etablir un état des lieux de l'adéquation entre le poste de travail et l'état de santé du travailleur, à date, en tenant compte des expositions à des facteurs de risques professionnels auxquelles il a été soumis ;</a:t>
            </a:r>
            <a:r>
              <a:rPr lang="fr-FR" dirty="0"/>
              <a:t/>
            </a:r>
            <a:br>
              <a:rPr lang="fr-FR" dirty="0"/>
            </a:br>
            <a:r>
              <a:rPr lang="fr-FR" dirty="0"/>
              <a:t/>
            </a:r>
            <a:br>
              <a:rPr lang="fr-FR" dirty="0"/>
            </a:br>
            <a:r>
              <a:rPr lang="fr-FR" sz="1200" b="0" i="0" kern="1200" dirty="0">
                <a:solidFill>
                  <a:schemeClr val="tx1"/>
                </a:solidFill>
                <a:effectLst/>
                <a:latin typeface="+mn-lt"/>
                <a:ea typeface="+mn-ea"/>
                <a:cs typeface="+mn-cs"/>
              </a:rPr>
              <a:t>2° Evaluer les risques de désinsertion professionnelle, en prenant en compte l'évolution des capacités du travailleur en fonction de son parcours professionnel, de son âge et de son état de santé ;</a:t>
            </a:r>
            <a:r>
              <a:rPr lang="fr-FR" dirty="0"/>
              <a:t/>
            </a:r>
            <a:br>
              <a:rPr lang="fr-FR" dirty="0"/>
            </a:br>
            <a:r>
              <a:rPr lang="fr-FR" dirty="0"/>
              <a:t/>
            </a:r>
            <a:br>
              <a:rPr lang="fr-FR" dirty="0"/>
            </a:br>
            <a:r>
              <a:rPr lang="fr-FR" sz="1200" b="0" i="0" kern="1200" dirty="0">
                <a:solidFill>
                  <a:schemeClr val="tx1"/>
                </a:solidFill>
                <a:effectLst/>
                <a:latin typeface="+mn-lt"/>
                <a:ea typeface="+mn-ea"/>
                <a:cs typeface="+mn-cs"/>
              </a:rPr>
              <a:t>3° Sensibiliser le travailleur aux enjeux du vieillissement au travail et sur la prévention des risques professionnels.</a:t>
            </a:r>
            <a:r>
              <a:rPr lang="fr-FR" dirty="0"/>
              <a:t/>
            </a:r>
            <a:br>
              <a:rPr lang="fr-FR" dirty="0"/>
            </a:br>
            <a:r>
              <a:rPr lang="fr-FR" dirty="0"/>
              <a:t/>
            </a:r>
            <a:br>
              <a:rPr lang="fr-FR" dirty="0"/>
            </a:br>
            <a:r>
              <a:rPr lang="fr-FR" sz="1200" b="0" i="0" kern="1200" dirty="0">
                <a:solidFill>
                  <a:schemeClr val="tx1"/>
                </a:solidFill>
                <a:effectLst/>
                <a:latin typeface="+mn-lt"/>
                <a:ea typeface="+mn-ea"/>
                <a:cs typeface="+mn-cs"/>
              </a:rPr>
              <a:t>Le médecin du travail peut proposer, par écrit et après échange avec le travailleur et l'employeur, les mesures prévues à l'</a:t>
            </a:r>
            <a:r>
              <a:rPr lang="fr-FR" sz="1200" b="0" i="0" u="sng" kern="1200" dirty="0">
                <a:solidFill>
                  <a:schemeClr val="tx1"/>
                </a:solidFill>
                <a:effectLst/>
                <a:latin typeface="+mn-lt"/>
                <a:ea typeface="+mn-ea"/>
                <a:cs typeface="+mn-cs"/>
                <a:hlinkClick r:id="rId3"/>
              </a:rPr>
              <a:t>article L. 4624-3</a:t>
            </a:r>
            <a:r>
              <a:rPr lang="fr-FR" sz="1200" b="0" i="0" kern="1200" dirty="0">
                <a:solidFill>
                  <a:schemeClr val="tx1"/>
                </a:solidFill>
                <a:effectLst/>
                <a:latin typeface="+mn-lt"/>
                <a:ea typeface="+mn-ea"/>
                <a:cs typeface="+mn-cs"/>
              </a:rPr>
              <a:t>.</a:t>
            </a:r>
            <a:r>
              <a:rPr lang="fr-FR" dirty="0"/>
              <a:t/>
            </a:r>
            <a:br>
              <a:rPr lang="fr-FR" dirty="0"/>
            </a:br>
            <a:r>
              <a:rPr lang="fr-FR" dirty="0"/>
              <a:t/>
            </a:r>
            <a:br>
              <a:rPr lang="fr-FR" dirty="0"/>
            </a:br>
            <a:r>
              <a:rPr lang="fr-FR" sz="1200" b="0" i="0" kern="1200" dirty="0" err="1">
                <a:solidFill>
                  <a:schemeClr val="tx1"/>
                </a:solidFill>
                <a:effectLst/>
                <a:latin typeface="+mn-lt"/>
                <a:ea typeface="+mn-ea"/>
                <a:cs typeface="+mn-cs"/>
              </a:rPr>
              <a:t>II.-La</a:t>
            </a:r>
            <a:r>
              <a:rPr lang="fr-FR" sz="1200" b="0" i="0" kern="1200" dirty="0">
                <a:solidFill>
                  <a:schemeClr val="tx1"/>
                </a:solidFill>
                <a:effectLst/>
                <a:latin typeface="+mn-lt"/>
                <a:ea typeface="+mn-ea"/>
                <a:cs typeface="+mn-cs"/>
              </a:rPr>
              <a:t> visite médicale de </a:t>
            </a:r>
            <a:r>
              <a:rPr lang="fr-FR" sz="1200" b="0" i="0" kern="1200" dirty="0" err="1">
                <a:solidFill>
                  <a:schemeClr val="tx1"/>
                </a:solidFill>
                <a:effectLst/>
                <a:latin typeface="+mn-lt"/>
                <a:ea typeface="+mn-ea"/>
                <a:cs typeface="+mn-cs"/>
              </a:rPr>
              <a:t>mi-carrière</a:t>
            </a:r>
            <a:r>
              <a:rPr lang="fr-FR" sz="1200" b="0" i="0" kern="1200" dirty="0">
                <a:solidFill>
                  <a:schemeClr val="tx1"/>
                </a:solidFill>
                <a:effectLst/>
                <a:latin typeface="+mn-lt"/>
                <a:ea typeface="+mn-ea"/>
                <a:cs typeface="+mn-cs"/>
              </a:rPr>
              <a:t> peut être réalisée par un infirmier de santé au travail exerçant en pratique avancée. Celui-ci ne peut proposer les mesures mentionnées au dernier alinéa du I. A l'issue de la visite, l'infirmier peut, s'il l'estime nécessaire, orienter sans délai le travailleur vers le médecin du travail. »</a:t>
            </a:r>
          </a:p>
          <a:p>
            <a:pPr marL="0" indent="0" algn="l"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7827212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Actuellement, un salarié bénéficie, au plus tard dans les 8 jours suivant sa reprise d’activité, un examen médical de reprise pratiqué par le médecin du travail après un congé maternité, une absence pour maladie professionnelle ou une absence d’au moins 30 jours après accident du travail, de maladie ou d’accident non professionnel.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En outre, le salarié en arrêt de travail depuis plus de 3 mois peut bénéficier d’une visite médicale de </a:t>
            </a:r>
            <a:r>
              <a:rPr lang="fr-FR" dirty="0" err="1">
                <a:latin typeface="Cambria" panose="02040503050406030204" pitchFamily="18" charset="0"/>
              </a:rPr>
              <a:t>préreprise</a:t>
            </a:r>
            <a:r>
              <a:rPr lang="fr-FR" dirty="0">
                <a:latin typeface="Cambria" panose="02040503050406030204" pitchFamily="18" charset="0"/>
              </a:rPr>
              <a:t> organisée par le MT </a:t>
            </a:r>
            <a:r>
              <a:rPr lang="fr-FR" dirty="0" err="1">
                <a:latin typeface="Cambria" panose="02040503050406030204" pitchFamily="18" charset="0"/>
              </a:rPr>
              <a:t>àl’initiative</a:t>
            </a:r>
            <a:r>
              <a:rPr lang="fr-FR" dirty="0">
                <a:latin typeface="Cambria" panose="02040503050406030204" pitchFamily="18" charset="0"/>
              </a:rPr>
              <a:t> du médecin traitant, du médecin conseil des organismes de sécurité sociale ou du travailleur.</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On pourrait estimer que ce rendez-vous existe déjà et peut déjà être organisé en l’état des textes actuels.</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La suspension du contrat de travail ne fait pas obstacle à l’organisation de ce RDV de liaison par l’employeur.</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Ce rendez-vous de liaison est mis en place par l’article 27 de la loi santé</a:t>
            </a:r>
            <a:r>
              <a:rPr lang="fr-FR" baseline="0" dirty="0">
                <a:latin typeface="Cambria" panose="02040503050406030204" pitchFamily="18" charset="0"/>
              </a:rPr>
              <a:t> qui vient créer 3 nouveaux articles au sein du Code du travail : </a:t>
            </a:r>
          </a:p>
          <a:p>
            <a:pPr marL="0" indent="0" algn="just" eaLnBrk="0" fontAlgn="base" hangingPunct="0">
              <a:lnSpc>
                <a:spcPct val="107000"/>
              </a:lnSpc>
              <a:buClr>
                <a:srgbClr val="7030A0"/>
              </a:buClr>
              <a:buFont typeface="Wingdings" panose="05000000000000000000" pitchFamily="2" charset="2"/>
              <a:buNone/>
              <a:defRPr/>
            </a:pPr>
            <a:endParaRPr lang="fr-FR" baseline="0"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baseline="0" dirty="0">
                <a:latin typeface="Cambria" panose="02040503050406030204" pitchFamily="18" charset="0"/>
              </a:rPr>
              <a:t>L’article L. 1226-1-3 relatif à l’absence de conséquence suite à un refus par le salarié de ce rendre au RDV. </a:t>
            </a:r>
          </a:p>
          <a:p>
            <a:pPr marL="0" indent="0" algn="just" eaLnBrk="0" fontAlgn="base" hangingPunct="0">
              <a:lnSpc>
                <a:spcPct val="107000"/>
              </a:lnSpc>
              <a:buClr>
                <a:srgbClr val="7030A0"/>
              </a:buClr>
              <a:buFont typeface="Wingdings" panose="05000000000000000000" pitchFamily="2" charset="2"/>
              <a:buNone/>
              <a:defRPr/>
            </a:pPr>
            <a:endParaRPr lang="fr-FR" baseline="0"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baseline="0" dirty="0">
                <a:latin typeface="Cambria" panose="02040503050406030204" pitchFamily="18" charset="0"/>
              </a:rPr>
              <a:t>L’article L. 4624-2-3 qui dispose : « </a:t>
            </a:r>
            <a:r>
              <a:rPr lang="fr-FR" sz="1200" b="0" i="0" kern="1200" dirty="0">
                <a:solidFill>
                  <a:schemeClr val="tx1"/>
                </a:solidFill>
                <a:effectLst/>
                <a:latin typeface="+mn-lt"/>
                <a:ea typeface="+mn-ea"/>
                <a:cs typeface="+mn-cs"/>
              </a:rPr>
              <a:t>Après un congé de maternité ou une absence au travail justifiée par une incapacité résultant de maladie ou d'accident et répondant à des conditions fixées par décret, le travailleur bénéficie d'un examen de reprise par un médecin du travail dans un délai déterminé par décret. »</a:t>
            </a:r>
          </a:p>
          <a:p>
            <a:pPr marL="0" indent="0" algn="just" eaLnBrk="0" fontAlgn="base" hangingPunct="0">
              <a:lnSpc>
                <a:spcPct val="107000"/>
              </a:lnSpc>
              <a:buClr>
                <a:srgbClr val="7030A0"/>
              </a:buClr>
              <a:buFont typeface="Wingdings" panose="05000000000000000000" pitchFamily="2" charset="2"/>
              <a:buNone/>
              <a:defRPr/>
            </a:pPr>
            <a:endParaRPr lang="fr-FR" sz="1200" b="0" i="0" kern="1200" dirty="0">
              <a:solidFill>
                <a:schemeClr val="tx1"/>
              </a:solidFill>
              <a:effectLst/>
              <a:latin typeface="+mn-lt"/>
              <a:ea typeface="+mn-ea"/>
              <a:cs typeface="+mn-cs"/>
            </a:endParaRPr>
          </a:p>
          <a:p>
            <a:pPr marL="0" indent="0" algn="just" eaLnBrk="0" fontAlgn="base" hangingPunct="0">
              <a:lnSpc>
                <a:spcPct val="107000"/>
              </a:lnSpc>
              <a:buClr>
                <a:srgbClr val="7030A0"/>
              </a:buClr>
              <a:buFont typeface="Wingdings" panose="05000000000000000000" pitchFamily="2" charset="2"/>
              <a:buNone/>
              <a:defRPr/>
            </a:pPr>
            <a:r>
              <a:rPr lang="fr-FR" sz="1200" b="0" i="0" kern="1200" dirty="0">
                <a:solidFill>
                  <a:schemeClr val="tx1"/>
                </a:solidFill>
                <a:effectLst/>
                <a:latin typeface="+mn-lt"/>
                <a:ea typeface="+mn-ea"/>
                <a:cs typeface="+mn-cs"/>
              </a:rPr>
              <a:t>Et</a:t>
            </a:r>
            <a:r>
              <a:rPr lang="fr-FR" sz="1200" b="0" i="0" kern="1200" baseline="0" dirty="0">
                <a:solidFill>
                  <a:schemeClr val="tx1"/>
                </a:solidFill>
                <a:effectLst/>
                <a:latin typeface="+mn-lt"/>
                <a:ea typeface="+mn-ea"/>
                <a:cs typeface="+mn-cs"/>
              </a:rPr>
              <a:t> l’article L. 4624-2-4 qui dispose « </a:t>
            </a:r>
            <a:r>
              <a:rPr lang="fr-FR" sz="1200" b="0" i="0" kern="1200" dirty="0">
                <a:solidFill>
                  <a:schemeClr val="tx1"/>
                </a:solidFill>
                <a:effectLst/>
                <a:latin typeface="+mn-lt"/>
                <a:ea typeface="+mn-ea"/>
                <a:cs typeface="+mn-cs"/>
              </a:rPr>
              <a:t>En cas d'absence au travail justifiée par une incapacité résultant de maladie ou d'accident d'une durée supérieure à une durée fixée par décret, le travailleur peut bénéficier d'un examen de </a:t>
            </a:r>
            <a:r>
              <a:rPr lang="fr-FR" sz="1200" b="0" i="0" kern="1200" dirty="0" err="1">
                <a:solidFill>
                  <a:schemeClr val="tx1"/>
                </a:solidFill>
                <a:effectLst/>
                <a:latin typeface="+mn-lt"/>
                <a:ea typeface="+mn-ea"/>
                <a:cs typeface="+mn-cs"/>
              </a:rPr>
              <a:t>préreprise</a:t>
            </a:r>
            <a:r>
              <a:rPr lang="fr-FR" sz="1200" b="0" i="0" kern="1200" dirty="0">
                <a:solidFill>
                  <a:schemeClr val="tx1"/>
                </a:solidFill>
                <a:effectLst/>
                <a:latin typeface="+mn-lt"/>
                <a:ea typeface="+mn-ea"/>
                <a:cs typeface="+mn-cs"/>
              </a:rPr>
              <a:t> par le médecin du travail, notamment pour étudier la mise en œuvre des mesures d'adaptation individuelles prévues à l'article L. 4624-3, organisé à l'initiative du travailleur, du médecin traitant, des services médicaux de l'assurance maladie ou du médecin du travail, dès lors que le retour du travailleur à son poste est anticipé.</a:t>
            </a:r>
          </a:p>
          <a:p>
            <a:pPr marL="0" indent="0" algn="just" eaLnBrk="0" fontAlgn="base" hangingPunct="0">
              <a:lnSpc>
                <a:spcPct val="107000"/>
              </a:lnSpc>
              <a:buClr>
                <a:srgbClr val="7030A0"/>
              </a:buClr>
              <a:buFont typeface="Wingdings" panose="05000000000000000000" pitchFamily="2" charset="2"/>
              <a:buNone/>
              <a:defRPr/>
            </a:pPr>
            <a:r>
              <a:rPr lang="fr-FR" dirty="0"/>
              <a:t/>
            </a:r>
            <a:br>
              <a:rPr lang="fr-FR" dirty="0"/>
            </a:br>
            <a:r>
              <a:rPr lang="fr-FR" sz="1200" b="0" i="0" kern="1200" dirty="0">
                <a:solidFill>
                  <a:schemeClr val="tx1"/>
                </a:solidFill>
                <a:effectLst/>
                <a:latin typeface="+mn-lt"/>
                <a:ea typeface="+mn-ea"/>
                <a:cs typeface="+mn-cs"/>
              </a:rPr>
              <a:t>L'employeur informe le travailleur de la possibilité pour celui-ci de solliciter l'organisation de l'examen de </a:t>
            </a:r>
            <a:r>
              <a:rPr lang="fr-FR" sz="1200" b="0" i="0" kern="1200" dirty="0" err="1">
                <a:solidFill>
                  <a:schemeClr val="tx1"/>
                </a:solidFill>
                <a:effectLst/>
                <a:latin typeface="+mn-lt"/>
                <a:ea typeface="+mn-ea"/>
                <a:cs typeface="+mn-cs"/>
              </a:rPr>
              <a:t>préreprise</a:t>
            </a:r>
            <a:r>
              <a:rPr lang="fr-FR" sz="1200" b="0" i="0" kern="1200" dirty="0">
                <a:solidFill>
                  <a:schemeClr val="tx1"/>
                </a:solidFill>
                <a:effectLst/>
                <a:latin typeface="+mn-lt"/>
                <a:ea typeface="+mn-ea"/>
                <a:cs typeface="+mn-cs"/>
              </a:rPr>
              <a:t>. »</a:t>
            </a: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17550981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Le raccourcissement des délais d’organisation des visites de reprise est recommandé par de nombreux professionnels de la prévention et de la désinsertion professionnelle. On passerait donc en-deçà de 8 jours? </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8830756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Cette faculté vient compléter le dispositif, déjà existant, permettant aux ETT de faire réaliser les visites médicales dans le cadre du suivi individuel de l’état de santé du salarié par le service SST autonome de l’entreprise utilisatrice.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Des mesures similaires sont prévues pour les salariés ayant plusieurs employeurs: suivi mutualisé de l’état de santé. </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23364774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L’objectif de la première mesure est, d’après le rapport du Sénat, de renforcer la coordination du </a:t>
            </a:r>
            <a:r>
              <a:rPr lang="fr-FR" dirty="0" err="1">
                <a:latin typeface="Cambria" panose="02040503050406030204" pitchFamily="18" charset="0"/>
              </a:rPr>
              <a:t>marcours</a:t>
            </a:r>
            <a:r>
              <a:rPr lang="fr-FR" dirty="0">
                <a:latin typeface="Cambria" panose="02040503050406030204" pitchFamily="18" charset="0"/>
              </a:rPr>
              <a:t> de santé du travailleur entre la médecine du travail et la médecine de ville, tout en garantissant la confidentialité et la maîtrise des données par le travailleur.</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Le salarié doit être prévenu, de manière préalable, de la possibilité d’une demande de restriction sur le contenu du dossier auquel le médecin a accès.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Tenant compte de l’avis du Conseil d’Etat sur la proposition de loi, le législateur réserve l’accès au DMP au seul médecin du travail et ne l’étend pas aux autres professionnels des SPST.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Pour mémoire, le DMP est un dossier numérique visant à favoriser la prévention, la qualité, la continuité et la coordination des soins entre professionnels de santé. Il est destiné à contenir l’historique des soins et traitements des 12 derniers mois et toutes autres informations médicales ou utiles au suivi médical du patient.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La loi santé, par</a:t>
            </a:r>
            <a:r>
              <a:rPr lang="fr-FR" baseline="0" dirty="0">
                <a:latin typeface="Cambria" panose="02040503050406030204" pitchFamily="18" charset="0"/>
              </a:rPr>
              <a:t> le biais de son article 15, modifie les articles L. 1111-17, L. 1111-18 et L. 1111-21 du Code de santé publique en matière d’accès au DMP. </a:t>
            </a:r>
          </a:p>
          <a:p>
            <a:pPr marL="0" indent="0" algn="just" eaLnBrk="0" fontAlgn="base" hangingPunct="0">
              <a:lnSpc>
                <a:spcPct val="107000"/>
              </a:lnSpc>
              <a:buClr>
                <a:srgbClr val="7030A0"/>
              </a:buClr>
              <a:buFont typeface="Wingdings" panose="05000000000000000000" pitchFamily="2" charset="2"/>
              <a:buNone/>
              <a:defRPr/>
            </a:pPr>
            <a:endParaRPr lang="fr-FR" baseline="0"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baseline="0" dirty="0">
                <a:latin typeface="Cambria" panose="02040503050406030204" pitchFamily="18" charset="0"/>
              </a:rPr>
              <a:t>En outre, les articles 16 et 17 de la loi santé modifient l’article L. 4624-8 du Code du travail relatif aux personnes pouvant constituer et consulter le DMP. </a:t>
            </a: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31881980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Essai encadré = permet aux assurés en arrêt de travail de suivre une action visant, selon les cas, à tester un nouveau poste ou aménagement de poste, à tester la capacité du salarié à reprendre son ancien poste ou à rechercher un reclassement, et pendant laquelle ils continuent à percevoir des IJSS. Actuellement, l’accès à ce dispositif se fait à la demande de l’assuré ou, le cas échéant, sur proposition d’une instance telle que le service de santé au travail?</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L’article 28 de la loi santé vient modifier l’article L.221-1 du CSS relatif à la mission de</a:t>
            </a:r>
            <a:r>
              <a:rPr lang="fr-FR" baseline="0" dirty="0">
                <a:latin typeface="Cambria" panose="02040503050406030204" pitchFamily="18" charset="0"/>
              </a:rPr>
              <a:t> la CNAM ainsi que l’article L. 262-1 CSS relatif à l’action des organismes locaux et régionaux et le service social de la CARSAT.</a:t>
            </a:r>
          </a:p>
          <a:p>
            <a:pPr marL="0" indent="0" algn="just" eaLnBrk="0" fontAlgn="base" hangingPunct="0">
              <a:lnSpc>
                <a:spcPct val="107000"/>
              </a:lnSpc>
              <a:buClr>
                <a:srgbClr val="7030A0"/>
              </a:buClr>
              <a:buFont typeface="Wingdings" panose="05000000000000000000" pitchFamily="2" charset="2"/>
              <a:buNone/>
              <a:defRPr/>
            </a:pPr>
            <a:endParaRPr lang="fr-FR" baseline="0"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baseline="0" dirty="0">
                <a:latin typeface="Cambria" panose="02040503050406030204" pitchFamily="18" charset="0"/>
              </a:rPr>
              <a:t>En outre, l’article 28 modifie également l’article L. 323-3-1 CSS relatif aux actions de prévention et d’accompagnement </a:t>
            </a: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L’essai encadré permet aux assurés en</a:t>
            </a:r>
            <a:r>
              <a:rPr lang="fr-FR" baseline="0" dirty="0">
                <a:latin typeface="Cambria" panose="02040503050406030204" pitchFamily="18" charset="0"/>
              </a:rPr>
              <a:t> arrêt de travail de tester un nouveau poste ou un aménagement de poste, de tester leur capacité à reprendre leur ancien poste ou à rechercher un reclassement. Pendant toute la durée de l’essai, ils continuent de percevoir les indemnité journalières. </a:t>
            </a: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17559968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L’article 19</a:t>
            </a:r>
            <a:r>
              <a:rPr lang="fr-FR" baseline="0" dirty="0">
                <a:latin typeface="Cambria" panose="02040503050406030204" pitchFamily="18" charset="0"/>
              </a:rPr>
              <a:t> de la loi santé encadre l’échange d’information entre les SPST et les caisses. </a:t>
            </a:r>
          </a:p>
          <a:p>
            <a:pPr marL="0" indent="0" algn="just" eaLnBrk="0" fontAlgn="base" hangingPunct="0">
              <a:lnSpc>
                <a:spcPct val="107000"/>
              </a:lnSpc>
              <a:buClr>
                <a:srgbClr val="7030A0"/>
              </a:buClr>
              <a:buFont typeface="Wingdings" panose="05000000000000000000" pitchFamily="2" charset="2"/>
              <a:buNone/>
              <a:defRPr/>
            </a:pPr>
            <a:endParaRPr lang="fr-FR" baseline="0"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baseline="0" dirty="0">
                <a:latin typeface="Cambria" panose="02040503050406030204" pitchFamily="18" charset="0"/>
              </a:rPr>
              <a:t>Il met en place un nouvel article L. 315-4 CSS ainsi que deux nouveaux articles au sein du Code du travail : l’article L.4622-2-1 ainsi que l’article L. 4622-8-1.</a:t>
            </a: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2373482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Un abondant travail d’enquête et de document relatif à la prévention des risques professionnels et au suivi médical des salariés a été mené au cours des années 2018 à 2020 (pas moins de 7 rapports parlementaires ou administratifs) a permis d’aboutir à l’ANI du 9 décembre 2020. </a:t>
            </a:r>
          </a:p>
          <a:p>
            <a:endParaRPr lang="fr-FR" dirty="0"/>
          </a:p>
          <a:p>
            <a:r>
              <a:rPr lang="fr-FR" dirty="0"/>
              <a:t>L'objectif partagé par les partenaires sociaux et le législateur est présenté dans l'exposé des motifs des deux textes : donner la priorité́ à la prévention des risques dans un système encore trop orienté vers la réparation des dommages .</a:t>
            </a:r>
          </a:p>
          <a:p>
            <a:endParaRPr lang="fr-FR" dirty="0"/>
          </a:p>
        </p:txBody>
      </p:sp>
      <p:sp>
        <p:nvSpPr>
          <p:cNvPr id="4" name="Espace réservé du numéro de diapositive 3"/>
          <p:cNvSpPr>
            <a:spLocks noGrp="1"/>
          </p:cNvSpPr>
          <p:nvPr>
            <p:ph type="sldNum" sz="quarter" idx="5"/>
          </p:nvPr>
        </p:nvSpPr>
        <p:spPr/>
        <p:txBody>
          <a:bodyPr/>
          <a:lstStyle/>
          <a:p>
            <a:fld id="{00222FB9-4173-4684-8468-B0C2AEA6057A}" type="slidenum">
              <a:rPr lang="fr-FR" smtClean="0"/>
              <a:t>3</a:t>
            </a:fld>
            <a:endParaRPr lang="fr-FR"/>
          </a:p>
        </p:txBody>
      </p:sp>
    </p:spTree>
    <p:extLst>
      <p:ext uri="{BB962C8B-B14F-4D97-AF65-F5344CB8AC3E}">
        <p14:creationId xmlns:p14="http://schemas.microsoft.com/office/powerpoint/2010/main" val="34414847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L’article 18 de la loi santé introduit un nouvel article L. 4622-8-1 au</a:t>
            </a:r>
            <a:r>
              <a:rPr lang="fr-FR" baseline="0" dirty="0">
                <a:latin typeface="Cambria" panose="02040503050406030204" pitchFamily="18" charset="0"/>
              </a:rPr>
              <a:t> sein du Code du travail qui dispose : </a:t>
            </a:r>
          </a:p>
          <a:p>
            <a:pPr marL="0" indent="0" algn="just" eaLnBrk="0" fontAlgn="base" hangingPunct="0">
              <a:lnSpc>
                <a:spcPct val="107000"/>
              </a:lnSpc>
              <a:buClr>
                <a:srgbClr val="7030A0"/>
              </a:buClr>
              <a:buFont typeface="Wingdings" panose="05000000000000000000" pitchFamily="2" charset="2"/>
              <a:buNone/>
              <a:defRPr/>
            </a:pPr>
            <a:endParaRPr lang="fr-FR" baseline="0" dirty="0">
              <a:latin typeface="Cambria" panose="02040503050406030204" pitchFamily="18" charset="0"/>
            </a:endParaRPr>
          </a:p>
          <a:p>
            <a:r>
              <a:rPr lang="fr-FR" baseline="0" dirty="0">
                <a:latin typeface="Cambria" panose="02040503050406030204" pitchFamily="18" charset="0"/>
              </a:rPr>
              <a:t>« L</a:t>
            </a:r>
            <a:r>
              <a:rPr lang="fr-FR" sz="1200" b="0" i="0" kern="1200" dirty="0">
                <a:solidFill>
                  <a:schemeClr val="tx1"/>
                </a:solidFill>
                <a:effectLst/>
                <a:latin typeface="+mn-lt"/>
                <a:ea typeface="+mn-ea"/>
                <a:cs typeface="+mn-cs"/>
              </a:rPr>
              <a:t>e service de prévention et de santé au travail comprend une cellule pluridisciplinaire de prévention de la désinsertion professionnelle chargée :</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1° De proposer des actions de sensibilisation ;</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2° D'identifier les situations individuelles ;</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3° De proposer, en lien avec l'employeur et le travailleur, les mesures individuelles prévues à l'article L. 4624-3 ;</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4° De participer à l'accompagnement du travailleur éligible au bénéfice des actions de prévention de la désinsertion professionnelle prévues à l'article L. 323-3-1 du code de la sécurité sociale ;</a:t>
            </a:r>
          </a:p>
          <a:p>
            <a:r>
              <a:rPr lang="fr-FR" sz="1200" b="0" i="0" kern="1200" dirty="0">
                <a:solidFill>
                  <a:schemeClr val="tx1"/>
                </a:solidFill>
                <a:effectLst/>
                <a:latin typeface="+mn-lt"/>
                <a:ea typeface="+mn-ea"/>
                <a:cs typeface="+mn-cs"/>
              </a:rPr>
              <a:t>5° De procéder à l'information prévue à l'article L. 4622-2-1 du présent code.</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La cellule est animée et coordonnée par un médecin du travail ou par un membre de l'équipe pluridisciplinaire désigné par lui et agissant sous sa responsabilité. Le contrat pluriannuel d'objectifs et de moyens mentionné à l'article L. 4622-10 du présent code fixe des exigences minimales relatives à sa composition.</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La cellule remplit ses missions en collaboration avec les professionnels de santé chargés des soins, le service du contrôle médical mentionné à l'article L. 315-1 du code de la sécurité sociale, les organismes locaux et régionaux d'assurance maladie et le service social mentionné au 4° de l'article L. 215-1 du même code, dans le cadre des missions qui leur sont confiées en application du 3° de l'article L. 221-1 et de l'article L. 262-1 dudit code, les acteurs chargés du dispositif d'emploi accompagné défini à l'article L. 5213-2-1 du présent code, les acteurs de la compensation du handicap et les acteurs de la </a:t>
            </a:r>
            <a:r>
              <a:rPr lang="fr-FR" sz="1200" b="0" i="0" kern="1200" dirty="0" err="1">
                <a:solidFill>
                  <a:schemeClr val="tx1"/>
                </a:solidFill>
                <a:effectLst/>
                <a:latin typeface="+mn-lt"/>
                <a:ea typeface="+mn-ea"/>
                <a:cs typeface="+mn-cs"/>
              </a:rPr>
              <a:t>préorientation</a:t>
            </a:r>
            <a:r>
              <a:rPr lang="fr-FR" sz="1200" b="0" i="0" kern="1200" dirty="0">
                <a:solidFill>
                  <a:schemeClr val="tx1"/>
                </a:solidFill>
                <a:effectLst/>
                <a:latin typeface="+mn-lt"/>
                <a:ea typeface="+mn-ea"/>
                <a:cs typeface="+mn-cs"/>
              </a:rPr>
              <a:t> et de la réadaptation professionnelles mentionnés aux 3° et 4° de l'article L. 5211-2, à l'article L. 5214-3-1 du présent code et au b du 5° du I de l'article L. 312-1 du code de l'action sociale et des familles et les organismes intervenant en matière d'insertion professionnelle.</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Elle peut être mutualisée, sur autorisation de l'autorité administrative, entre plusieurs services de prévention et de santé au travail agréés dans la même région.</a:t>
            </a:r>
            <a:r>
              <a:rPr lang="fr-FR" sz="1200" b="0" i="0" kern="1200" dirty="0">
                <a:solidFill>
                  <a:schemeClr val="tx1"/>
                </a:solidFill>
                <a:effectLst/>
                <a:latin typeface="Cambria" panose="02040503050406030204" pitchFamily="18" charset="0"/>
                <a:ea typeface="+mn-ea"/>
                <a:cs typeface="+mn-cs"/>
              </a:rPr>
              <a:t> »</a:t>
            </a:r>
            <a:endParaRPr lang="fr-FR" sz="1200" b="0" i="0" kern="1200" dirty="0">
              <a:solidFill>
                <a:schemeClr val="tx1"/>
              </a:solidFill>
              <a:effectLst/>
              <a:latin typeface="+mn-lt"/>
              <a:ea typeface="+mn-ea"/>
              <a:cs typeface="+mn-cs"/>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20820524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Les</a:t>
            </a:r>
            <a:r>
              <a:rPr lang="fr-FR" baseline="0" dirty="0">
                <a:latin typeface="Cambria" panose="02040503050406030204" pitchFamily="18" charset="0"/>
              </a:rPr>
              <a:t> modifications relatives à la CRPE sont introduites par l’article 28 de la loi santé qui modifie l’article L 5113-3 et introduit un article L. 1226-1-4 au sein du Code du travail. </a:t>
            </a:r>
          </a:p>
          <a:p>
            <a:pPr marL="0" indent="0" algn="just" eaLnBrk="0" fontAlgn="base" hangingPunct="0">
              <a:lnSpc>
                <a:spcPct val="107000"/>
              </a:lnSpc>
              <a:buClr>
                <a:srgbClr val="7030A0"/>
              </a:buClr>
              <a:buFont typeface="Wingdings" panose="05000000000000000000" pitchFamily="2" charset="2"/>
              <a:buNone/>
              <a:defRPr/>
            </a:pPr>
            <a:endParaRPr lang="fr-FR" baseline="0"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baseline="0" dirty="0">
                <a:latin typeface="Cambria" panose="02040503050406030204" pitchFamily="18" charset="0"/>
              </a:rPr>
              <a:t>Lorsque la </a:t>
            </a:r>
            <a:r>
              <a:rPr lang="fr-FR" baseline="0" dirty="0" err="1">
                <a:latin typeface="Cambria" panose="02040503050406030204" pitchFamily="18" charset="0"/>
              </a:rPr>
              <a:t>réééducation</a:t>
            </a:r>
            <a:r>
              <a:rPr lang="fr-FR" baseline="0" dirty="0">
                <a:latin typeface="Cambria" panose="02040503050406030204" pitchFamily="18" charset="0"/>
              </a:rPr>
              <a:t> professionnelle est assurée par l’employeur, elle fait l’objet d’n avenant au contrat de travail sans modification de la rémunération.</a:t>
            </a: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18394517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Les</a:t>
            </a:r>
            <a:r>
              <a:rPr lang="fr-FR" baseline="0" dirty="0">
                <a:latin typeface="Cambria" panose="02040503050406030204" pitchFamily="18" charset="0"/>
              </a:rPr>
              <a:t> modifications relatives à la CRPE sont introduites par l’article 28 de la loi santé qui modifie l’article L 5113-3 et introduit un article L. 1226-1-4 au sein du Code du travail. </a:t>
            </a: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38392789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texte est extrêmement long. </a:t>
            </a:r>
          </a:p>
          <a:p>
            <a:endParaRPr lang="fr-FR" dirty="0"/>
          </a:p>
          <a:p>
            <a:r>
              <a:rPr lang="fr-FR" dirty="0"/>
              <a:t>« Politique des petits pas » = encore crédible face à l’urgence écologique. Rapport du GIEC. </a:t>
            </a:r>
          </a:p>
          <a:p>
            <a:endParaRPr lang="fr-FR" dirty="0"/>
          </a:p>
          <a:p>
            <a:r>
              <a:rPr lang="fr-FR" dirty="0"/>
              <a:t>Les travaux de la CCC n’ont pas été repris « sans filtre » contrairement à ce qui avait été annoncé. </a:t>
            </a:r>
          </a:p>
        </p:txBody>
      </p:sp>
      <p:sp>
        <p:nvSpPr>
          <p:cNvPr id="4" name="Espace réservé du numéro de diapositive 3"/>
          <p:cNvSpPr>
            <a:spLocks noGrp="1"/>
          </p:cNvSpPr>
          <p:nvPr>
            <p:ph type="sldNum" sz="quarter" idx="5"/>
          </p:nvPr>
        </p:nvSpPr>
        <p:spPr/>
        <p:txBody>
          <a:bodyPr/>
          <a:lstStyle/>
          <a:p>
            <a:fld id="{00222FB9-4173-4684-8468-B0C2AEA6057A}" type="slidenum">
              <a:rPr lang="fr-FR" smtClean="0"/>
              <a:t>38</a:t>
            </a:fld>
            <a:endParaRPr lang="fr-FR"/>
          </a:p>
        </p:txBody>
      </p:sp>
    </p:spTree>
    <p:extLst>
      <p:ext uri="{BB962C8B-B14F-4D97-AF65-F5344CB8AC3E}">
        <p14:creationId xmlns:p14="http://schemas.microsoft.com/office/powerpoint/2010/main" val="16834614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marR="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r>
              <a:rPr lang="fr-FR" b="0" dirty="0">
                <a:latin typeface="Cambria" panose="02040503050406030204" pitchFamily="18" charset="0"/>
              </a:rPr>
              <a:t>loi n° 2021-1104 du 22 août 2021 </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4293506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Le CSE met le pied à l’étrier de la transition écologique.</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Ces modifications figurent dans des dispositions d’ordre public. Il n’est pas possible de les éluder, y compris par voie d’accord d’aménagement des consultations.</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L’article 40 de la</a:t>
            </a:r>
            <a:r>
              <a:rPr lang="fr-FR" baseline="0" dirty="0">
                <a:latin typeface="Cambria" panose="02040503050406030204" pitchFamily="18" charset="0"/>
              </a:rPr>
              <a:t> loi </a:t>
            </a:r>
            <a:r>
              <a:rPr lang="fr-FR" dirty="0"/>
              <a:t>n° 2021-1104 </a:t>
            </a:r>
            <a:r>
              <a:rPr lang="fr-FR" dirty="0">
                <a:solidFill>
                  <a:prstClr val="black"/>
                </a:solidFill>
                <a:latin typeface="Cambria" panose="02040503050406030204" pitchFamily="18" charset="0"/>
              </a:rPr>
              <a:t>du 22 août 2021 intègre</a:t>
            </a:r>
            <a:r>
              <a:rPr lang="fr-FR" baseline="0" dirty="0">
                <a:solidFill>
                  <a:prstClr val="black"/>
                </a:solidFill>
                <a:latin typeface="Cambria" panose="02040503050406030204" pitchFamily="18" charset="0"/>
              </a:rPr>
              <a:t> le sujet de la transition écologique aux attributions consultatives du CSE et modifie pour cela les articles L.2312-8, L.2312-17 et L.2312-22 du Code du travail,</a:t>
            </a:r>
          </a:p>
          <a:p>
            <a:pPr marL="0" indent="0" algn="just" eaLnBrk="0" fontAlgn="base" hangingPunct="0">
              <a:lnSpc>
                <a:spcPct val="107000"/>
              </a:lnSpc>
              <a:buClr>
                <a:srgbClr val="7030A0"/>
              </a:buClr>
              <a:buFont typeface="Wingdings" panose="05000000000000000000" pitchFamily="2" charset="2"/>
              <a:buNone/>
              <a:defRPr/>
            </a:pPr>
            <a:endParaRPr lang="fr-FR" baseline="0" dirty="0">
              <a:solidFill>
                <a:prstClr val="black"/>
              </a:solidFill>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baseline="0" dirty="0">
                <a:solidFill>
                  <a:prstClr val="black"/>
                </a:solidFill>
                <a:latin typeface="Cambria" panose="02040503050406030204" pitchFamily="18" charset="0"/>
              </a:rPr>
              <a:t>En outre, ces dispositions sont une transcription de la proportion PT 4.2.1 de la convention citoyenne pour le climat. </a:t>
            </a:r>
          </a:p>
          <a:p>
            <a:pPr marL="0" indent="0" algn="just" eaLnBrk="0" fontAlgn="base" hangingPunct="0">
              <a:lnSpc>
                <a:spcPct val="107000"/>
              </a:lnSpc>
              <a:buClr>
                <a:srgbClr val="7030A0"/>
              </a:buClr>
              <a:buFont typeface="Wingdings" panose="05000000000000000000" pitchFamily="2" charset="2"/>
              <a:buNone/>
              <a:defRPr/>
            </a:pPr>
            <a:endParaRPr lang="fr-FR" baseline="0" dirty="0">
              <a:solidFill>
                <a:prstClr val="black"/>
              </a:solidFill>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baseline="0" dirty="0">
                <a:solidFill>
                  <a:prstClr val="black"/>
                </a:solidFill>
                <a:latin typeface="Cambria" panose="02040503050406030204" pitchFamily="18" charset="0"/>
              </a:rPr>
              <a:t>Etrange que cela concerne uniquement les entreprises &gt; 50 salariés dans la mesure où la transition écologique est l’affaire de tous? </a:t>
            </a: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3561364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marR="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r>
              <a:rPr lang="fr-FR" dirty="0">
                <a:latin typeface="Cambria" panose="02040503050406030204" pitchFamily="18" charset="0"/>
              </a:rPr>
              <a:t>A nouveau, cette modification et vaut aussi bien pour la BDESE conventionnelle que supplétive.</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L’article 41</a:t>
            </a:r>
            <a:r>
              <a:rPr lang="fr-FR" baseline="0" dirty="0">
                <a:latin typeface="Cambria" panose="02040503050406030204" pitchFamily="18" charset="0"/>
              </a:rPr>
              <a:t> I de la loi </a:t>
            </a:r>
            <a:r>
              <a:rPr lang="fr-FR" dirty="0"/>
              <a:t>n° 2021-1104 </a:t>
            </a:r>
            <a:r>
              <a:rPr lang="fr-FR" dirty="0">
                <a:solidFill>
                  <a:prstClr val="black"/>
                </a:solidFill>
                <a:latin typeface="Cambria" panose="02040503050406030204" pitchFamily="18" charset="0"/>
              </a:rPr>
              <a:t>du 22 août 2021 modifie les article L.2312-18,</a:t>
            </a:r>
            <a:r>
              <a:rPr lang="fr-FR" baseline="0" dirty="0">
                <a:solidFill>
                  <a:prstClr val="black"/>
                </a:solidFill>
                <a:latin typeface="Cambria" panose="02040503050406030204" pitchFamily="18" charset="0"/>
              </a:rPr>
              <a:t> L.2312-21 et L.2312-23 du Code du travail et rebaptise la BDES en BDESE</a:t>
            </a:r>
          </a:p>
          <a:p>
            <a:pPr marL="0" indent="0" algn="just" eaLnBrk="0" fontAlgn="base" hangingPunct="0">
              <a:lnSpc>
                <a:spcPct val="107000"/>
              </a:lnSpc>
              <a:buClr>
                <a:srgbClr val="7030A0"/>
              </a:buClr>
              <a:buFont typeface="Wingdings" panose="05000000000000000000" pitchFamily="2" charset="2"/>
              <a:buNone/>
              <a:defRPr/>
            </a:pPr>
            <a:endParaRPr lang="fr-FR" baseline="0" dirty="0">
              <a:solidFill>
                <a:prstClr val="black"/>
              </a:solidFill>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baseline="0" dirty="0">
                <a:solidFill>
                  <a:prstClr val="black"/>
                </a:solidFill>
                <a:latin typeface="Cambria" panose="02040503050406030204" pitchFamily="18" charset="0"/>
              </a:rPr>
              <a:t>Cet article 41 I modifie également les article L.2312-21 et L.2312-36 du code du travail relatifs, respectivement, à la BDESE </a:t>
            </a:r>
            <a:r>
              <a:rPr lang="fr-FR" baseline="0" dirty="0" err="1">
                <a:solidFill>
                  <a:prstClr val="black"/>
                </a:solidFill>
                <a:latin typeface="Cambria" panose="02040503050406030204" pitchFamily="18" charset="0"/>
              </a:rPr>
              <a:t>conventionnellle</a:t>
            </a:r>
            <a:r>
              <a:rPr lang="fr-FR" baseline="0" dirty="0">
                <a:solidFill>
                  <a:prstClr val="black"/>
                </a:solidFill>
                <a:latin typeface="Cambria" panose="02040503050406030204" pitchFamily="18" charset="0"/>
              </a:rPr>
              <a:t> et supplétive. </a:t>
            </a: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23404872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On peut s’étonner que la mission de l’expert-comptable soit concernée car il n’a pas, a priori, de compétences particulières dans le domaine de la transition écologique, mais il est vrai qu’il peut sous-traiter une partie de l’expertise à des experts habilités.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En conclusion, risque que ces mesures soient uniquement symboliques. Pas de moyens supplémentaires pour les élus. Pas d’allongement de la durée de la formation malgré un thème supplémentaire même si facultatif.</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L’article 41</a:t>
            </a:r>
            <a:r>
              <a:rPr lang="fr-FR" baseline="0" dirty="0">
                <a:latin typeface="Cambria" panose="02040503050406030204" pitchFamily="18" charset="0"/>
              </a:rPr>
              <a:t> II de la loi </a:t>
            </a:r>
            <a:r>
              <a:rPr lang="fr-FR" dirty="0"/>
              <a:t>n° 2021-1104 </a:t>
            </a:r>
            <a:r>
              <a:rPr lang="fr-FR" dirty="0">
                <a:solidFill>
                  <a:prstClr val="black"/>
                </a:solidFill>
                <a:latin typeface="Cambria" panose="02040503050406030204" pitchFamily="18" charset="0"/>
              </a:rPr>
              <a:t>du 22 août 2021 modifie</a:t>
            </a:r>
            <a:r>
              <a:rPr lang="fr-FR" baseline="0" dirty="0">
                <a:solidFill>
                  <a:prstClr val="black"/>
                </a:solidFill>
                <a:latin typeface="Cambria" panose="02040503050406030204" pitchFamily="18" charset="0"/>
              </a:rPr>
              <a:t> l’article L.2145-1 du code du travail relatif au congé de formation économique, sociale et syndicale, rebaptisé « </a:t>
            </a:r>
            <a:r>
              <a:rPr lang="fr-FR" i="1" baseline="0" dirty="0">
                <a:solidFill>
                  <a:prstClr val="black"/>
                </a:solidFill>
                <a:latin typeface="Cambria" panose="02040503050406030204" pitchFamily="18" charset="0"/>
              </a:rPr>
              <a:t>congé de formation économique, sociale, environnementale et syndicale</a:t>
            </a:r>
            <a:r>
              <a:rPr lang="fr-FR" baseline="0" dirty="0">
                <a:solidFill>
                  <a:prstClr val="black"/>
                </a:solidFill>
                <a:latin typeface="Cambria" panose="02040503050406030204" pitchFamily="18" charset="0"/>
              </a:rPr>
              <a:t> »</a:t>
            </a:r>
            <a:endParaRPr lang="fr-FR" baseline="0"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endParaRPr lang="fr-FR" baseline="0"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baseline="0" dirty="0">
                <a:latin typeface="Cambria" panose="02040503050406030204" pitchFamily="18" charset="0"/>
              </a:rPr>
              <a:t>L’article 41 III de la loi </a:t>
            </a:r>
            <a:r>
              <a:rPr lang="fr-FR" dirty="0"/>
              <a:t>n° 2021-1104 </a:t>
            </a:r>
            <a:r>
              <a:rPr lang="fr-FR" dirty="0">
                <a:solidFill>
                  <a:prstClr val="black"/>
                </a:solidFill>
                <a:latin typeface="Cambria" panose="02040503050406030204" pitchFamily="18" charset="0"/>
              </a:rPr>
              <a:t>du 22 août 2021 modifie l’article L.2315-63</a:t>
            </a:r>
            <a:r>
              <a:rPr lang="fr-FR" baseline="0" dirty="0">
                <a:solidFill>
                  <a:prstClr val="black"/>
                </a:solidFill>
                <a:latin typeface="Cambria" panose="02040503050406030204" pitchFamily="18" charset="0"/>
              </a:rPr>
              <a:t> du code du travail relatif au stage de formation des élus du CSE</a:t>
            </a:r>
          </a:p>
          <a:p>
            <a:pPr marL="0" indent="0" algn="just" eaLnBrk="0" fontAlgn="base" hangingPunct="0">
              <a:lnSpc>
                <a:spcPct val="107000"/>
              </a:lnSpc>
              <a:buClr>
                <a:srgbClr val="7030A0"/>
              </a:buClr>
              <a:buFont typeface="Wingdings" panose="05000000000000000000" pitchFamily="2" charset="2"/>
              <a:buNone/>
              <a:defRPr/>
            </a:pPr>
            <a:endParaRPr lang="fr-FR" baseline="0" dirty="0">
              <a:solidFill>
                <a:prstClr val="black"/>
              </a:solidFill>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L’article 41</a:t>
            </a:r>
            <a:r>
              <a:rPr lang="fr-FR" baseline="0" dirty="0">
                <a:latin typeface="Cambria" panose="02040503050406030204" pitchFamily="18" charset="0"/>
              </a:rPr>
              <a:t> IV de la loi </a:t>
            </a:r>
            <a:r>
              <a:rPr lang="fr-FR" dirty="0"/>
              <a:t>n° 2021-1104 </a:t>
            </a:r>
            <a:r>
              <a:rPr lang="fr-FR" dirty="0">
                <a:solidFill>
                  <a:prstClr val="black"/>
                </a:solidFill>
                <a:latin typeface="Cambria" panose="02040503050406030204" pitchFamily="18" charset="0"/>
              </a:rPr>
              <a:t>du 22 août 2021 instaure</a:t>
            </a:r>
            <a:r>
              <a:rPr lang="fr-FR" baseline="0" dirty="0">
                <a:solidFill>
                  <a:prstClr val="black"/>
                </a:solidFill>
                <a:latin typeface="Cambria" panose="02040503050406030204" pitchFamily="18" charset="0"/>
              </a:rPr>
              <a:t> les articles L.2315-87-1 (orientation stratégique) et L.2315-91-1 (politique sociale de l’entreprise, l’emploi et les conditions de travail) au sein du code du travail et</a:t>
            </a:r>
            <a:r>
              <a:rPr lang="fr-FR" dirty="0">
                <a:solidFill>
                  <a:prstClr val="black"/>
                </a:solidFill>
                <a:latin typeface="Cambria" panose="02040503050406030204" pitchFamily="18" charset="0"/>
              </a:rPr>
              <a:t> modifie l’</a:t>
            </a:r>
            <a:r>
              <a:rPr lang="fr-FR" baseline="0" dirty="0">
                <a:solidFill>
                  <a:prstClr val="black"/>
                </a:solidFill>
                <a:latin typeface="Cambria" panose="02040503050406030204" pitchFamily="18" charset="0"/>
              </a:rPr>
              <a:t>article L.2315-89 (situation économique et financière de l’entreprise)</a:t>
            </a: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17809483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Cet amendement est inspirée d’n souci de cohérence avec les dispositions relatives à la formation des membres du CSE. </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21374540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la nécessaire évolution des emplois pour faire face au dérèglement climatique.</a:t>
            </a:r>
          </a:p>
        </p:txBody>
      </p:sp>
      <p:sp>
        <p:nvSpPr>
          <p:cNvPr id="4" name="Espace réservé du numéro de diapositive 3"/>
          <p:cNvSpPr>
            <a:spLocks noGrp="1"/>
          </p:cNvSpPr>
          <p:nvPr>
            <p:ph type="sldNum" sz="quarter" idx="5"/>
          </p:nvPr>
        </p:nvSpPr>
        <p:spPr/>
        <p:txBody>
          <a:bodyPr/>
          <a:lstStyle/>
          <a:p>
            <a:fld id="{00222FB9-4173-4684-8468-B0C2AEA6057A}" type="slidenum">
              <a:rPr lang="fr-FR" smtClean="0"/>
              <a:t>45</a:t>
            </a:fld>
            <a:endParaRPr lang="fr-FR"/>
          </a:p>
        </p:txBody>
      </p:sp>
    </p:spTree>
    <p:extLst>
      <p:ext uri="{BB962C8B-B14F-4D97-AF65-F5344CB8AC3E}">
        <p14:creationId xmlns:p14="http://schemas.microsoft.com/office/powerpoint/2010/main" val="440240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Renforcement de la prévention des risques professionnels : DUERP, rôle du CSE, passeport prévention, nouvelle définition du harcèlement sexuel dans le Code du travail</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Objectifs de cette réforme selon F. Champeaux: renforcement de la prévention évidemment, et décloisonnement de la santé publique et de la santé au travail. </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11763699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La GPEC est un dispositif préventif et prospectif visant à adapter les emplois et les compétences aux mutations économiques, démographiques ou encore technologiques en lien avec l’activité de la société.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Au niveau de la branche, pour les organisations liées par une convention ou un accord professionnel, la négociation collective en matière de GPEC doit être engagée au moins une fois tous les 4 ans. En l’absence de convention ou d’accord, celle-ci sera engagée tous les 3 ans et portera sur la GPEC ainsi que sur les effets de l’exposition aux facteurs de risques professionnels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Au niveau de l’entreprise, les négociations en matière de Gestion des Emplois et des parcours Professionnels (GEPP) doivent être organisées tous les 4 ans pour les entreprises de plus de 300 salariés ou appartenant à un groupe de plus de 300 salariés.</a:t>
            </a:r>
          </a:p>
          <a:p>
            <a:pPr marL="0" indent="0" algn="just" eaLnBrk="0" fontAlgn="base" hangingPunct="0">
              <a:lnSpc>
                <a:spcPct val="107000"/>
              </a:lnSpc>
              <a:buClr>
                <a:srgbClr val="7030A0"/>
              </a:buClr>
              <a:buFont typeface="Wingdings" panose="05000000000000000000" pitchFamily="2" charset="2"/>
              <a:buNone/>
              <a:defRPr/>
            </a:pPr>
            <a:endParaRPr lang="fr-FR" dirty="0">
              <a:solidFill>
                <a:prstClr val="black"/>
              </a:solidFill>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solidFill>
                  <a:prstClr val="black"/>
                </a:solidFill>
                <a:latin typeface="Cambria" panose="02040503050406030204" pitchFamily="18" charset="0"/>
              </a:rPr>
              <a:t>Ces dispositions transcrivent (imparfaitement) la proposition PT 4.2.1 de la convention citoyenne pour le climat (CCC): « les négociations relatives à la GPEC doivent permettre de répondre notamment aux enjeux de la transition écologique, cette disposition étant insérée dans les dispositions d’ordre public relatives à la négociation de branche, d’ne part, et dans les dispositions supplétives relatives à la négociation obligatoire en entreprise d’autre part ». Cela concerne les dispositions supplétives, et non les dispositions d’ordre public.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16364752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11223411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Décarbonation</a:t>
            </a:r>
            <a:r>
              <a:rPr lang="fr-FR" dirty="0"/>
              <a:t> des déplacements. </a:t>
            </a:r>
          </a:p>
        </p:txBody>
      </p:sp>
      <p:sp>
        <p:nvSpPr>
          <p:cNvPr id="4" name="Espace réservé du numéro de diapositive 3"/>
          <p:cNvSpPr>
            <a:spLocks noGrp="1"/>
          </p:cNvSpPr>
          <p:nvPr>
            <p:ph type="sldNum" sz="quarter" idx="5"/>
          </p:nvPr>
        </p:nvSpPr>
        <p:spPr/>
        <p:txBody>
          <a:bodyPr/>
          <a:lstStyle/>
          <a:p>
            <a:fld id="{00222FB9-4173-4684-8468-B0C2AEA6057A}" type="slidenum">
              <a:rPr lang="fr-FR" smtClean="0"/>
              <a:t>49</a:t>
            </a:fld>
            <a:endParaRPr lang="fr-FR"/>
          </a:p>
        </p:txBody>
      </p:sp>
    </p:spTree>
    <p:extLst>
      <p:ext uri="{BB962C8B-B14F-4D97-AF65-F5344CB8AC3E}">
        <p14:creationId xmlns:p14="http://schemas.microsoft.com/office/powerpoint/2010/main" val="33815588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Le forfait</a:t>
            </a:r>
            <a:r>
              <a:rPr lang="fr-FR" baseline="0" dirty="0">
                <a:latin typeface="Cambria" panose="02040503050406030204" pitchFamily="18" charset="0"/>
              </a:rPr>
              <a:t> mobilité recouvre les moyens de transports suivants : </a:t>
            </a:r>
          </a:p>
          <a:p>
            <a:pPr marL="171450" indent="-171450" algn="just" eaLnBrk="0" fontAlgn="base" hangingPunct="0">
              <a:lnSpc>
                <a:spcPct val="107000"/>
              </a:lnSpc>
              <a:buClr>
                <a:srgbClr val="7030A0"/>
              </a:buClr>
              <a:buFontTx/>
              <a:buChar char="-"/>
              <a:defRPr/>
            </a:pPr>
            <a:r>
              <a:rPr lang="fr-FR" dirty="0">
                <a:latin typeface="Cambria" panose="02040503050406030204" pitchFamily="18" charset="0"/>
              </a:rPr>
              <a:t>vélo personnel ou VAE (vélo à assistance électrique),</a:t>
            </a:r>
          </a:p>
          <a:p>
            <a:pPr marL="171450" indent="-171450" algn="just" eaLnBrk="0" fontAlgn="base" hangingPunct="0">
              <a:lnSpc>
                <a:spcPct val="107000"/>
              </a:lnSpc>
              <a:buClr>
                <a:srgbClr val="7030A0"/>
              </a:buClr>
              <a:buFontTx/>
              <a:buChar char="-"/>
              <a:defRPr/>
            </a:pPr>
            <a:r>
              <a:rPr lang="fr-FR" dirty="0">
                <a:latin typeface="Cambria" panose="02040503050406030204" pitchFamily="18" charset="0"/>
              </a:rPr>
              <a:t>services de mobilité partagée/free </a:t>
            </a:r>
            <a:r>
              <a:rPr lang="fr-FR" dirty="0" err="1">
                <a:latin typeface="Cambria" panose="02040503050406030204" pitchFamily="18" charset="0"/>
              </a:rPr>
              <a:t>floating</a:t>
            </a:r>
            <a:r>
              <a:rPr lang="fr-FR" dirty="0">
                <a:latin typeface="Cambria" panose="02040503050406030204" pitchFamily="18" charset="0"/>
              </a:rPr>
              <a:t> : location ou mise à disposition en libre-service de vélos, vélos électriques, scooters, trottinettes, gyropodes,</a:t>
            </a:r>
          </a:p>
          <a:p>
            <a:pPr marL="171450" indent="-171450" algn="just" eaLnBrk="0" fontAlgn="base" hangingPunct="0">
              <a:lnSpc>
                <a:spcPct val="107000"/>
              </a:lnSpc>
              <a:buClr>
                <a:srgbClr val="7030A0"/>
              </a:buClr>
              <a:buFontTx/>
              <a:buChar char="-"/>
              <a:defRPr/>
            </a:pPr>
            <a:r>
              <a:rPr lang="fr-FR" dirty="0">
                <a:latin typeface="Cambria" panose="02040503050406030204" pitchFamily="18" charset="0"/>
              </a:rPr>
              <a:t>les trottinettes personnelles</a:t>
            </a:r>
          </a:p>
          <a:p>
            <a:pPr marL="171450" indent="-171450" algn="just" eaLnBrk="0" fontAlgn="base" hangingPunct="0">
              <a:lnSpc>
                <a:spcPct val="107000"/>
              </a:lnSpc>
              <a:buClr>
                <a:srgbClr val="7030A0"/>
              </a:buClr>
              <a:buFontTx/>
              <a:buChar char="-"/>
              <a:defRPr/>
            </a:pPr>
            <a:r>
              <a:rPr lang="fr-FR" dirty="0">
                <a:latin typeface="Cambria" panose="02040503050406030204" pitchFamily="18" charset="0"/>
              </a:rPr>
              <a:t>trottinettes électriques, gyropodes et </a:t>
            </a:r>
            <a:r>
              <a:rPr lang="fr-FR" dirty="0" err="1">
                <a:latin typeface="Cambria" panose="02040503050406030204" pitchFamily="18" charset="0"/>
              </a:rPr>
              <a:t>gyroues</a:t>
            </a:r>
            <a:r>
              <a:rPr lang="fr-FR" dirty="0">
                <a:latin typeface="Cambria" panose="02040503050406030204" pitchFamily="18" charset="0"/>
              </a:rPr>
              <a:t> à partir du 1er janvier 2022 [article 119 de la loi n° 2020-1721 du 29 décembre 2020 de finances pour 2021]</a:t>
            </a:r>
          </a:p>
          <a:p>
            <a:pPr marL="171450" indent="-171450" algn="just" eaLnBrk="0" fontAlgn="base" hangingPunct="0">
              <a:lnSpc>
                <a:spcPct val="107000"/>
              </a:lnSpc>
              <a:buClr>
                <a:srgbClr val="7030A0"/>
              </a:buClr>
              <a:buFontTx/>
              <a:buChar char="-"/>
              <a:defRPr/>
            </a:pPr>
            <a:r>
              <a:rPr lang="fr-FR" dirty="0">
                <a:latin typeface="Cambria" panose="02040503050406030204" pitchFamily="18" charset="0"/>
              </a:rPr>
              <a:t>covoiturage en tant que conducteur ou passager,</a:t>
            </a:r>
          </a:p>
          <a:p>
            <a:pPr marL="171450" indent="-171450" algn="just" eaLnBrk="0" fontAlgn="base" hangingPunct="0">
              <a:lnSpc>
                <a:spcPct val="107000"/>
              </a:lnSpc>
              <a:buClr>
                <a:srgbClr val="7030A0"/>
              </a:buClr>
              <a:buFontTx/>
              <a:buChar char="-"/>
              <a:defRPr/>
            </a:pPr>
            <a:r>
              <a:rPr lang="fr-FR" dirty="0">
                <a:latin typeface="Cambria" panose="02040503050406030204" pitchFamily="18" charset="0"/>
              </a:rPr>
              <a:t>services d’</a:t>
            </a:r>
            <a:r>
              <a:rPr lang="fr-FR" dirty="0" err="1">
                <a:latin typeface="Cambria" panose="02040503050406030204" pitchFamily="18" charset="0"/>
              </a:rPr>
              <a:t>autopartage</a:t>
            </a:r>
            <a:r>
              <a:rPr lang="fr-FR" dirty="0">
                <a:latin typeface="Cambria" panose="02040503050406030204" pitchFamily="18" charset="0"/>
              </a:rPr>
              <a:t> à faibles émissions (véhicules électriques, hybrides rechargeables ou à hydrogène),</a:t>
            </a:r>
          </a:p>
          <a:p>
            <a:pPr marL="171450" indent="-171450" algn="just" eaLnBrk="0" fontAlgn="base" hangingPunct="0">
              <a:lnSpc>
                <a:spcPct val="107000"/>
              </a:lnSpc>
              <a:buClr>
                <a:srgbClr val="7030A0"/>
              </a:buClr>
              <a:buFontTx/>
              <a:buChar char="-"/>
              <a:defRPr/>
            </a:pPr>
            <a:endParaRPr lang="fr-FR" dirty="0">
              <a:latin typeface="Cambria" panose="02040503050406030204" pitchFamily="18" charset="0"/>
            </a:endParaRPr>
          </a:p>
          <a:p>
            <a:pPr marL="0" indent="0" algn="just" eaLnBrk="0" fontAlgn="base" hangingPunct="0">
              <a:lnSpc>
                <a:spcPct val="107000"/>
              </a:lnSpc>
              <a:buClr>
                <a:srgbClr val="7030A0"/>
              </a:buClr>
              <a:buFontTx/>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30998462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Tx/>
              <a:buNone/>
              <a:defRPr/>
            </a:pPr>
            <a:r>
              <a:rPr lang="fr-FR" dirty="0">
                <a:latin typeface="Cambria" panose="02040503050406030204" pitchFamily="18" charset="0"/>
              </a:rPr>
              <a:t>L’article 128 de la loi n°2021-1104 du 22 août 2021 modifie l’article 81, 19° ter-b du CGI</a:t>
            </a:r>
            <a:r>
              <a:rPr lang="fr-FR" baseline="0" dirty="0">
                <a:latin typeface="Cambria" panose="02040503050406030204" pitchFamily="18" charset="0"/>
              </a:rPr>
              <a:t> </a:t>
            </a: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28013089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Les sources :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Décision du Conseil constitutionnel du 05 août 2021 (certaines dispositions sont invalidées)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b="1" dirty="0">
                <a:solidFill>
                  <a:prstClr val="black"/>
                </a:solidFill>
                <a:latin typeface="Cambria" panose="02040503050406030204" pitchFamily="18" charset="0"/>
              </a:rPr>
              <a:t>Loi</a:t>
            </a:r>
            <a:r>
              <a:rPr lang="fr-FR" dirty="0">
                <a:solidFill>
                  <a:prstClr val="black"/>
                </a:solidFill>
                <a:latin typeface="Cambria" panose="02040503050406030204" pitchFamily="18" charset="0"/>
              </a:rPr>
              <a:t> </a:t>
            </a:r>
            <a:r>
              <a:rPr lang="fr-FR" dirty="0">
                <a:latin typeface="Cambria" panose="02040503050406030204" pitchFamily="18" charset="0"/>
              </a:rPr>
              <a:t>n° 2021-1040 du 5 août 2021 relative à la gestion de la crise sanitaire est ainsi publiée,</a:t>
            </a: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Un </a:t>
            </a:r>
            <a:r>
              <a:rPr lang="fr-FR" b="1" dirty="0">
                <a:solidFill>
                  <a:prstClr val="black"/>
                </a:solidFill>
                <a:latin typeface="Cambria" panose="02040503050406030204" pitchFamily="18" charset="0"/>
              </a:rPr>
              <a:t>décret</a:t>
            </a:r>
            <a:r>
              <a:rPr lang="fr-FR" dirty="0">
                <a:solidFill>
                  <a:prstClr val="black"/>
                </a:solidFill>
                <a:latin typeface="Cambria" panose="02040503050406030204" pitchFamily="18" charset="0"/>
              </a:rPr>
              <a:t> d’application du 07 août 2021</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b="1" dirty="0">
                <a:solidFill>
                  <a:prstClr val="black"/>
                </a:solidFill>
                <a:latin typeface="Cambria" panose="02040503050406030204" pitchFamily="18" charset="0"/>
              </a:rPr>
              <a:t>Question/réponse ministériel</a:t>
            </a:r>
            <a:r>
              <a:rPr lang="fr-FR" dirty="0">
                <a:solidFill>
                  <a:prstClr val="black"/>
                </a:solidFill>
                <a:latin typeface="Cambria" panose="02040503050406030204" pitchFamily="18" charset="0"/>
              </a:rPr>
              <a:t> publié le 09 août 2021</a:t>
            </a:r>
          </a:p>
          <a:p>
            <a:pPr marL="0" indent="0" algn="just" eaLnBrk="0" fontAlgn="base" hangingPunct="0">
              <a:lnSpc>
                <a:spcPct val="107000"/>
              </a:lnSpc>
              <a:buClr>
                <a:srgbClr val="7030A0"/>
              </a:buClr>
              <a:buFont typeface="Wingdings" panose="05000000000000000000" pitchFamily="2" charset="2"/>
              <a:buNone/>
              <a:defRPr/>
            </a:pPr>
            <a:endParaRPr lang="fr-FR" dirty="0">
              <a:solidFill>
                <a:prstClr val="black"/>
              </a:solidFill>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solidFill>
                  <a:prstClr val="black"/>
                </a:solidFill>
                <a:latin typeface="Cambria" panose="02040503050406030204" pitchFamily="18" charset="0"/>
              </a:rPr>
              <a:t>Entrée en vigueur</a:t>
            </a: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A compter du 30 août 2021 pour toute personne majeure</a:t>
            </a: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A compter du 30 septembre pour les mineurs de plus de 12 ans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b="1" dirty="0">
                <a:solidFill>
                  <a:prstClr val="black"/>
                </a:solidFill>
                <a:latin typeface="Cambria" panose="02040503050406030204" pitchFamily="18" charset="0"/>
              </a:rPr>
              <a:t>Aujourd’hui</a:t>
            </a:r>
            <a:r>
              <a:rPr lang="fr-FR" dirty="0">
                <a:solidFill>
                  <a:prstClr val="black"/>
                </a:solidFill>
                <a:latin typeface="Cambria" panose="02040503050406030204" pitchFamily="18" charset="0"/>
              </a:rPr>
              <a:t>, </a:t>
            </a:r>
            <a:r>
              <a:rPr lang="fr-FR" b="1" dirty="0">
                <a:solidFill>
                  <a:prstClr val="black"/>
                </a:solidFill>
                <a:latin typeface="Cambria" panose="02040503050406030204" pitchFamily="18" charset="0"/>
              </a:rPr>
              <a:t>toutes les dispositions sont donc entrées en vigueur</a:t>
            </a:r>
            <a:r>
              <a:rPr lang="fr-FR" dirty="0">
                <a:solidFill>
                  <a:prstClr val="black"/>
                </a:solidFill>
                <a:latin typeface="Cambria" panose="02040503050406030204" pitchFamily="18" charset="0"/>
              </a:rPr>
              <a:t>.</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1221727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Il n’est pas obligatoire de modifier son règlement intérieur. </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34073682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Dans les entreprises d’au moins 50 salariés, l’employeur doit informer le CSE des mesures de contrôle résultant de la mise en œuvre des obligations de présenter un </a:t>
            </a:r>
            <a:r>
              <a:rPr lang="fr-FR" dirty="0" err="1">
                <a:latin typeface="Cambria" panose="02040503050406030204" pitchFamily="18" charset="0"/>
              </a:rPr>
              <a:t>pass</a:t>
            </a:r>
            <a:r>
              <a:rPr lang="fr-FR" dirty="0">
                <a:latin typeface="Cambria" panose="02040503050406030204" pitchFamily="18" charset="0"/>
              </a:rPr>
              <a:t> sanitaire ou de se faire vaccinées. </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35096979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28586717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3822601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DUERP = au cœur de toutes les attentions pendant la crise sanitaire. Il a également pris une place toute particulière, à l'occasion des restructurations d'entreprise, et, plus particulièrement, dans le cadre de la mise en place des PSE, notamment du fait du contrôle réalisé par l'Administration sur les mesures de prévention des risques que l'employeur doit mettre en place.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00222FB9-4173-4684-8468-B0C2AEA6057A}" type="slidenum">
              <a:rPr lang="fr-FR" smtClean="0"/>
              <a:t>5</a:t>
            </a:fld>
            <a:endParaRPr lang="fr-FR"/>
          </a:p>
        </p:txBody>
      </p:sp>
    </p:spTree>
    <p:extLst>
      <p:ext uri="{BB962C8B-B14F-4D97-AF65-F5344CB8AC3E}">
        <p14:creationId xmlns:p14="http://schemas.microsoft.com/office/powerpoint/2010/main" val="335837328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Contrairement à ce qu’il est prévu en matière de non-respect de l’obligation vaccinale, la suspension du contrat pour défaut de présentation du </a:t>
            </a:r>
            <a:r>
              <a:rPr lang="fr-FR" dirty="0" err="1">
                <a:latin typeface="Cambria" panose="02040503050406030204" pitchFamily="18" charset="0"/>
              </a:rPr>
              <a:t>pass</a:t>
            </a:r>
            <a:r>
              <a:rPr lang="fr-FR" dirty="0">
                <a:latin typeface="Cambria" panose="02040503050406030204" pitchFamily="18" charset="0"/>
              </a:rPr>
              <a:t> sanitaire ne peut pas, à notre sens, être assimilée à une période de travail effectif pour la détermination de la durée des CP, et pour les droits légaux et conventionnels acquis par le salarié au titre de son ancienneté. C’est aussi la position de l’administration.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En cas de modification de l’affectation du salarié, le droit commun s’applique: modification du CT versus changement des conditions de travail.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Par dérogation au droit commun, l’employeur peut imposer un certain nombre de jours de télétravail par semaine pour le salarié refusant de présenter un </a:t>
            </a:r>
            <a:r>
              <a:rPr lang="fr-FR" dirty="0" err="1">
                <a:latin typeface="Cambria" panose="02040503050406030204" pitchFamily="18" charset="0"/>
              </a:rPr>
              <a:t>pass</a:t>
            </a:r>
            <a:r>
              <a:rPr lang="fr-FR" dirty="0">
                <a:latin typeface="Cambria" panose="02040503050406030204" pitchFamily="18" charset="0"/>
              </a:rPr>
              <a:t> sanitaire valable. </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17603408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Décarbonation</a:t>
            </a:r>
            <a:r>
              <a:rPr lang="fr-FR" dirty="0"/>
              <a:t> des déplacements. </a:t>
            </a:r>
          </a:p>
        </p:txBody>
      </p:sp>
      <p:sp>
        <p:nvSpPr>
          <p:cNvPr id="4" name="Espace réservé du numéro de diapositive 3"/>
          <p:cNvSpPr>
            <a:spLocks noGrp="1"/>
          </p:cNvSpPr>
          <p:nvPr>
            <p:ph type="sldNum" sz="quarter" idx="5"/>
          </p:nvPr>
        </p:nvSpPr>
        <p:spPr/>
        <p:txBody>
          <a:bodyPr/>
          <a:lstStyle/>
          <a:p>
            <a:fld id="{00222FB9-4173-4684-8468-B0C2AEA6057A}" type="slidenum">
              <a:rPr lang="fr-FR" smtClean="0"/>
              <a:t>59</a:t>
            </a:fld>
            <a:endParaRPr lang="fr-FR"/>
          </a:p>
        </p:txBody>
      </p:sp>
    </p:spTree>
    <p:extLst>
      <p:ext uri="{BB962C8B-B14F-4D97-AF65-F5344CB8AC3E}">
        <p14:creationId xmlns:p14="http://schemas.microsoft.com/office/powerpoint/2010/main" val="35900935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Contrairement à ce qu’il est prévu en matière de non-respect de l’obligation vaccinale, la suspension du contrat pour défaut de présentation du </a:t>
            </a:r>
            <a:r>
              <a:rPr lang="fr-FR" dirty="0" err="1">
                <a:latin typeface="Cambria" panose="02040503050406030204" pitchFamily="18" charset="0"/>
              </a:rPr>
              <a:t>pass</a:t>
            </a:r>
            <a:r>
              <a:rPr lang="fr-FR" dirty="0">
                <a:latin typeface="Cambria" panose="02040503050406030204" pitchFamily="18" charset="0"/>
              </a:rPr>
              <a:t> sanitaire ne peut pas, à notre sens, être assimilée à une période de travail effectif pour la détermination de la durée des CP, et pour les droits légaux et conventionnels acquis par le salarié au titre de son ancienneté. C’est aussi la position de l’administration.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En cas de modification de l’affectation du salarié, le droit commun s’applique: modification du CT versus changement des conditions de travail.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Par dérogation au droit commun, l’employeur peut imposer un certain nombre de jours de télétravail par semaine pour le salarié refusant de présenter un passe sanitaire valable. </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229944209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Décarbonation</a:t>
            </a:r>
            <a:r>
              <a:rPr lang="fr-FR" dirty="0"/>
              <a:t> des déplacements. </a:t>
            </a:r>
          </a:p>
        </p:txBody>
      </p:sp>
      <p:sp>
        <p:nvSpPr>
          <p:cNvPr id="4" name="Espace réservé du numéro de diapositive 3"/>
          <p:cNvSpPr>
            <a:spLocks noGrp="1"/>
          </p:cNvSpPr>
          <p:nvPr>
            <p:ph type="sldNum" sz="quarter" idx="5"/>
          </p:nvPr>
        </p:nvSpPr>
        <p:spPr/>
        <p:txBody>
          <a:bodyPr/>
          <a:lstStyle/>
          <a:p>
            <a:fld id="{00222FB9-4173-4684-8468-B0C2AEA6057A}" type="slidenum">
              <a:rPr lang="fr-FR" smtClean="0"/>
              <a:t>61</a:t>
            </a:fld>
            <a:endParaRPr lang="fr-FR"/>
          </a:p>
        </p:txBody>
      </p:sp>
    </p:spTree>
    <p:extLst>
      <p:ext uri="{BB962C8B-B14F-4D97-AF65-F5344CB8AC3E}">
        <p14:creationId xmlns:p14="http://schemas.microsoft.com/office/powerpoint/2010/main" val="372296341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l"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La liste des pathologies demeure inchangée, si ce n’est que al trisomie 21 y fait son entrée.</a:t>
            </a:r>
          </a:p>
          <a:p>
            <a:pPr marL="0" indent="0" algn="l"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l"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Cette liste demeure donc fixée comme suit :</a:t>
            </a:r>
            <a:br>
              <a:rPr lang="fr-FR" dirty="0">
                <a:latin typeface="Cambria" panose="02040503050406030204" pitchFamily="18" charset="0"/>
              </a:rPr>
            </a:br>
            <a:r>
              <a:rPr lang="fr-FR" dirty="0">
                <a:latin typeface="Cambria" panose="02040503050406030204" pitchFamily="18" charset="0"/>
              </a:rPr>
              <a:t>-  isolement du poste de travail, notamment par la mise à disposition d'un bureau individuel ou, à défaut, son aménagement, pour limiter au maximum le risque d'exposition, en particulier par l'adaptation des horaires ou la mise en place de protections matérielles ;</a:t>
            </a:r>
          </a:p>
          <a:p>
            <a:pPr marL="0" indent="0" algn="l"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  respect, sur le lieu de travail et en tout lieu fréquenté par la personne à l'occasion de son activité professionnelle, de gestes barrières renforcés : hygiène des mains renforcée, port systématique d'un masque de type chirurgical lorsque la distanciation physique ne peut pas être respectée ou en milieu clos, avec changement de ce masque au moins toutes les 4 heures et avant ce délai s'il est mouillé ou humide ;</a:t>
            </a:r>
          </a:p>
          <a:p>
            <a:pPr marL="0" indent="0" algn="l"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  absence ou limitation du partage du poste de travail ;</a:t>
            </a:r>
          </a:p>
          <a:p>
            <a:pPr marL="0" indent="0" algn="l"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  nettoyage et désinfection du poste de travail et des surfaces touchées par la personne au moins en début et en fin de poste, en particulier lorsque ce poste est partagé ;</a:t>
            </a:r>
          </a:p>
          <a:p>
            <a:pPr marL="0" indent="0" algn="l"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  adaptation des horaires d'arrivée et de départ et des éventuels autres déplacements professionnels, compte tenu des moyens de transport utilisés par la personne, afin d'y éviter les heures d'affluence ;</a:t>
            </a:r>
          </a:p>
          <a:p>
            <a:pPr marL="0" indent="0" algn="l"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  mise à disposition par l'employeur de masques de type chirurgical en nombre suffisant pour couvrir les trajets entre le domicile et le lieu de travail lorsque la personne recourt à des moyens de transport collectifs.</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203514910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l"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La liste des pathologies demeure inchangée, si ce n’est que al trisomie 21 y fait son entrée.</a:t>
            </a:r>
          </a:p>
          <a:p>
            <a:pPr marL="0" indent="0" algn="l"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l"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Cette liste demeure donc fixée comme suit :</a:t>
            </a:r>
            <a:br>
              <a:rPr lang="fr-FR" dirty="0">
                <a:latin typeface="Cambria" panose="02040503050406030204" pitchFamily="18" charset="0"/>
              </a:rPr>
            </a:br>
            <a:r>
              <a:rPr lang="fr-FR" dirty="0">
                <a:latin typeface="Cambria" panose="02040503050406030204" pitchFamily="18" charset="0"/>
              </a:rPr>
              <a:t>-  isolement du poste de travail, notamment par la mise à disposition d'un bureau individuel ou, à défaut, son aménagement, pour limiter au maximum le risque d'exposition, en particulier par l'adaptation des horaires ou la mise en place de protections matérielles ;</a:t>
            </a:r>
          </a:p>
          <a:p>
            <a:pPr marL="0" indent="0" algn="l"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  respect, sur le lieu de travail et en tout lieu fréquenté par la personne à l'occasion de son activité professionnelle, de gestes barrières renforcés : hygiène des mains renforcée, port systématique d'un masque de type chirurgical lorsque la distanciation physique ne peut pas être respectée ou en milieu clos, avec changement de ce masque au moins toutes les 4 heures et avant ce délai s'il est mouillé ou humide ;</a:t>
            </a:r>
          </a:p>
          <a:p>
            <a:pPr marL="0" indent="0" algn="l"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  absence ou limitation du partage du poste de travail ;</a:t>
            </a:r>
          </a:p>
          <a:p>
            <a:pPr marL="0" indent="0" algn="l"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  nettoyage et désinfection du poste de travail et des surfaces touchées par la personne au moins en début et en fin de poste, en particulier lorsque ce poste est partagé ;</a:t>
            </a:r>
          </a:p>
          <a:p>
            <a:pPr marL="0" indent="0" algn="l"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  adaptation des horaires d'arrivée et de départ et des éventuels autres déplacements professionnels, compte tenu des moyens de transport utilisés par la personne, afin d'y éviter les heures d'affluence ;</a:t>
            </a:r>
          </a:p>
          <a:p>
            <a:pPr marL="0" indent="0" algn="l"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  mise à disposition par l'employeur de masques de type chirurgical en nombre suffisant pour couvrir les trajets entre le domicile et le lieu de travail lorsque la personne recourt à des moyens de transport collectifs.</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351526122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171004327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Il n’est donc plus possible de définir les cadres assimilés par voie d’accord d’entreprise, comme cela était possible auparavant via l’article 36 de l’annexe à la convention AGIRC. </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75615465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175791154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 suppression de la catégorie des </a:t>
            </a:r>
            <a:r>
              <a:rPr lang="fr-FR" b="1" dirty="0">
                <a:latin typeface="Cambria" panose="02040503050406030204" pitchFamily="18" charset="0"/>
              </a:rPr>
              <a:t>frais d’entreprise</a:t>
            </a:r>
            <a:r>
              <a:rPr lang="fr-FR" dirty="0">
                <a:latin typeface="Cambria" panose="02040503050406030204" pitchFamily="18" charset="0"/>
              </a:rPr>
              <a:t>. Ils sont intégrés dans la catégorie des frais professionnels.</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L’employeur doit être en mesure de produire les justificatifs.</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A défaut de remplir les conditions ci-dessus, notamment en cas d’abus manifeste, il s’agit d’n avantage en nature devant être soumis aux cotisations de sécurité sociale.</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Entrée en vigueur à compter du </a:t>
            </a:r>
            <a:r>
              <a:rPr lang="fr-FR" b="1" dirty="0">
                <a:latin typeface="Cambria" panose="02040503050406030204" pitchFamily="18" charset="0"/>
              </a:rPr>
              <a:t>1</a:t>
            </a:r>
            <a:r>
              <a:rPr lang="fr-FR" b="1" baseline="30000" dirty="0">
                <a:latin typeface="Cambria" panose="02040503050406030204" pitchFamily="18" charset="0"/>
              </a:rPr>
              <a:t>er</a:t>
            </a:r>
            <a:r>
              <a:rPr lang="fr-FR" b="1" dirty="0">
                <a:latin typeface="Cambria" panose="02040503050406030204" pitchFamily="18" charset="0"/>
              </a:rPr>
              <a:t> août 2021</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2701332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marR="0" lvl="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r>
              <a:rPr lang="fr-FR" dirty="0">
                <a:solidFill>
                  <a:prstClr val="black"/>
                </a:solidFill>
                <a:latin typeface="Cambria" panose="02040503050406030204" pitchFamily="18" charset="0"/>
              </a:rPr>
              <a:t>Pour rappel, le DUERP est obligatoire dans toute entreprise dès l’embauche du premier salarié. </a:t>
            </a:r>
          </a:p>
          <a:p>
            <a:pPr marL="0" marR="0" lvl="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endParaRPr lang="fr-FR" dirty="0">
              <a:solidFill>
                <a:prstClr val="black"/>
              </a:solidFill>
              <a:latin typeface="Cambria" panose="02040503050406030204" pitchFamily="18" charset="0"/>
            </a:endParaRPr>
          </a:p>
          <a:p>
            <a:pPr marL="0" marR="0" lvl="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r>
              <a:rPr lang="fr-FR" dirty="0">
                <a:solidFill>
                  <a:prstClr val="black"/>
                </a:solidFill>
                <a:latin typeface="Cambria" panose="02040503050406030204" pitchFamily="18" charset="0"/>
              </a:rPr>
              <a:t>Depuis 2002, moins de 50% des entreprises avaient élaboré ou actualisé leur DUERP en 2016. C’est pourquoi le législateur a décidé de renforcer le cadre législatif de cette obligation.</a:t>
            </a:r>
          </a:p>
          <a:p>
            <a:pPr marL="0" marR="0" lvl="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endParaRPr lang="fr-FR" dirty="0">
              <a:solidFill>
                <a:prstClr val="black"/>
              </a:solidFill>
              <a:latin typeface="Cambria" panose="02040503050406030204" pitchFamily="18" charset="0"/>
            </a:endParaRPr>
          </a:p>
          <a:p>
            <a:pPr marL="0" marR="0" lvl="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r>
              <a:rPr lang="fr-FR" dirty="0">
                <a:solidFill>
                  <a:prstClr val="black"/>
                </a:solidFill>
                <a:latin typeface="Cambria" panose="02040503050406030204" pitchFamily="18" charset="0"/>
              </a:rPr>
              <a:t>Sanctions: </a:t>
            </a:r>
          </a:p>
          <a:p>
            <a:pPr marL="0" marR="0" lvl="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L’absence totale de DUERP, l’absence d’établissement conforme du DUERP ou son absence de mise à jour sont sanctionnés de la même façon.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L’employeur pourra être condamné à une amende de 1.500 euros pour une personne physique ou 7.500 euros pour une personne morale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En outre, l’employeur pourra également être condamné au versement de dommages et intérêts aux salariés si ces derniers démontrent un préjudice.</a:t>
            </a:r>
          </a:p>
          <a:p>
            <a:pPr marL="0" marR="0" lvl="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endParaRPr lang="fr-FR" dirty="0">
              <a:solidFill>
                <a:prstClr val="black"/>
              </a:solidFill>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Commentaire Loi Santé, Cahiers Lamy du CSE, Cabinet </a:t>
            </a:r>
            <a:r>
              <a:rPr lang="fr-FR" dirty="0" err="1">
                <a:latin typeface="Cambria" panose="02040503050406030204" pitchFamily="18" charset="0"/>
              </a:rPr>
              <a:t>Lepany</a:t>
            </a:r>
            <a:r>
              <a:rPr lang="fr-FR" dirty="0">
                <a:latin typeface="Cambria" panose="02040503050406030204" pitchFamily="18" charset="0"/>
              </a:rPr>
              <a:t> et associés:</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b="0" dirty="0">
                <a:latin typeface="Cambria" panose="02040503050406030204" pitchFamily="18" charset="0"/>
              </a:rPr>
              <a:t>Quant à la Cour de cassation, elle considérait que la modification du DUERP ne nécessitait pas de consultation du CSE (</a:t>
            </a:r>
            <a:r>
              <a:rPr lang="fr-FR" b="0" dirty="0" err="1">
                <a:latin typeface="Cambria" panose="02040503050406030204" pitchFamily="18" charset="0"/>
              </a:rPr>
              <a:t>Cass</a:t>
            </a:r>
            <a:r>
              <a:rPr lang="fr-FR" b="0" dirty="0">
                <a:latin typeface="Cambria" panose="02040503050406030204" pitchFamily="18" charset="0"/>
              </a:rPr>
              <a:t>. soc., 12 mai 2021, no 20-17.288)</a:t>
            </a:r>
          </a:p>
          <a:p>
            <a:pPr marL="0" indent="0" algn="just" eaLnBrk="0" fontAlgn="base" hangingPunct="0">
              <a:lnSpc>
                <a:spcPct val="107000"/>
              </a:lnSpc>
              <a:buClr>
                <a:srgbClr val="7030A0"/>
              </a:buClr>
              <a:buFont typeface="Wingdings" panose="05000000000000000000" pitchFamily="2" charset="2"/>
              <a:buNone/>
              <a:defRPr/>
            </a:pPr>
            <a:r>
              <a:rPr lang="fr-FR" b="0" dirty="0">
                <a:latin typeface="Cambria" panose="02040503050406030204" pitchFamily="18" charset="0"/>
              </a:rPr>
              <a:t>Il est à saluer que la loi Santé au travail ne retienne pas une telle position et considère qu' : « Apportent leur contribution à l'évaluation des risques professionnels dans l'entreprise, dans le cadre du dialogue social dans l'entreprise, le comité social et économique et sa commission santé, sécurité et conditions de travail, s'ils existent, en application du 1o de l'article L. 2312-9. Le comité social et économique est consulté sur le document unique d'évaluation des risques professionnels et sur ses mises à jour (...) » (C. </a:t>
            </a:r>
            <a:r>
              <a:rPr lang="fr-FR" b="0" dirty="0" err="1">
                <a:latin typeface="Cambria" panose="02040503050406030204" pitchFamily="18" charset="0"/>
              </a:rPr>
              <a:t>trav</a:t>
            </a:r>
            <a:r>
              <a:rPr lang="fr-FR" b="0" dirty="0">
                <a:latin typeface="Cambria" panose="02040503050406030204" pitchFamily="18" charset="0"/>
              </a:rPr>
              <a:t>., art. L. 4121-3 al. 3 1o).</a:t>
            </a:r>
          </a:p>
          <a:p>
            <a:pPr marL="0" indent="0" algn="just" eaLnBrk="0" fontAlgn="base" hangingPunct="0">
              <a:lnSpc>
                <a:spcPct val="107000"/>
              </a:lnSpc>
              <a:buClr>
                <a:srgbClr val="7030A0"/>
              </a:buClr>
              <a:buFont typeface="Wingdings" panose="05000000000000000000" pitchFamily="2" charset="2"/>
              <a:buNone/>
              <a:defRPr/>
            </a:pPr>
            <a:r>
              <a:rPr lang="fr-FR" b="0" dirty="0">
                <a:latin typeface="Cambria" panose="02040503050406030204" pitchFamily="18" charset="0"/>
              </a:rPr>
              <a:t>Ainsi, les membres du CSE pourront pleinement jouer leur rôle et peser sur le contenu du DUERP et de ses mises à jour.</a:t>
            </a:r>
          </a:p>
          <a:p>
            <a:pPr marL="0" indent="0" algn="just" eaLnBrk="0" fontAlgn="base" hangingPunct="0">
              <a:lnSpc>
                <a:spcPct val="107000"/>
              </a:lnSpc>
              <a:buClr>
                <a:srgbClr val="7030A0"/>
              </a:buClr>
              <a:buFont typeface="Wingdings" panose="05000000000000000000" pitchFamily="2" charset="2"/>
              <a:buNone/>
              <a:defRPr/>
            </a:pPr>
            <a:endParaRPr lang="fr-FR" b="0"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b="0" dirty="0">
                <a:latin typeface="Cambria" panose="02040503050406030204" pitchFamily="18" charset="0"/>
              </a:rPr>
              <a:t>Commentaire JCP E : dans le droit fil des décisions rendues au cours de la crise sanitaire (CA Versailles et TJ Nanterre, affaires Amazon »), le législateur impose que le CSE soit consulté sur le DUER et sur ses mises à jour. Ainsi la loi instaure une consultation obligatoire du CSE qui permettra aux élus d’apprécier si la transcription des risques est conforme à la situation de l’entreprise et de déterminer si les observations de ses membres ont été prises en compte. </a:t>
            </a:r>
          </a:p>
          <a:p>
            <a:pPr marL="0" indent="0" algn="just" eaLnBrk="0" fontAlgn="base" hangingPunct="0">
              <a:lnSpc>
                <a:spcPct val="107000"/>
              </a:lnSpc>
              <a:buClr>
                <a:srgbClr val="7030A0"/>
              </a:buClr>
              <a:buFont typeface="Wingdings" panose="05000000000000000000" pitchFamily="2" charset="2"/>
              <a:buNone/>
              <a:defRPr/>
            </a:pPr>
            <a:endParaRPr lang="fr-FR" b="0"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72273874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Décarbonation</a:t>
            </a:r>
            <a:r>
              <a:rPr lang="fr-FR" dirty="0"/>
              <a:t> des déplacements. </a:t>
            </a:r>
          </a:p>
        </p:txBody>
      </p:sp>
      <p:sp>
        <p:nvSpPr>
          <p:cNvPr id="4" name="Espace réservé du numéro de diapositive 3"/>
          <p:cNvSpPr>
            <a:spLocks noGrp="1"/>
          </p:cNvSpPr>
          <p:nvPr>
            <p:ph type="sldNum" sz="quarter" idx="5"/>
          </p:nvPr>
        </p:nvSpPr>
        <p:spPr/>
        <p:txBody>
          <a:bodyPr/>
          <a:lstStyle/>
          <a:p>
            <a:fld id="{00222FB9-4173-4684-8468-B0C2AEA6057A}" type="slidenum">
              <a:rPr lang="fr-FR" smtClean="0"/>
              <a:t>71</a:t>
            </a:fld>
            <a:endParaRPr lang="fr-FR"/>
          </a:p>
        </p:txBody>
      </p:sp>
    </p:spTree>
    <p:extLst>
      <p:ext uri="{BB962C8B-B14F-4D97-AF65-F5344CB8AC3E}">
        <p14:creationId xmlns:p14="http://schemas.microsoft.com/office/powerpoint/2010/main" val="271501894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Motivation complète de l’arrêt:</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marR="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r>
              <a:rPr lang="fr-FR" dirty="0">
                <a:latin typeface="Cambria" panose="02040503050406030204" pitchFamily="18" charset="0"/>
              </a:rPr>
              <a:t>Vu l'article L. 1332-4 du code du travail :</a:t>
            </a:r>
            <a:br>
              <a:rPr lang="fr-FR" dirty="0">
                <a:latin typeface="Cambria" panose="02040503050406030204" pitchFamily="18" charset="0"/>
              </a:rPr>
            </a:br>
            <a:r>
              <a:rPr lang="fr-FR" dirty="0">
                <a:latin typeface="Cambria" panose="02040503050406030204" pitchFamily="18" charset="0"/>
              </a:rPr>
              <a:t/>
            </a:r>
            <a:br>
              <a:rPr lang="fr-FR" dirty="0">
                <a:latin typeface="Cambria" panose="02040503050406030204" pitchFamily="18" charset="0"/>
              </a:rPr>
            </a:br>
            <a:r>
              <a:rPr lang="fr-FR" dirty="0">
                <a:latin typeface="Cambria" panose="02040503050406030204" pitchFamily="18" charset="0"/>
              </a:rPr>
              <a:t>9. Selon ce texte, aucun fait fautif ne peut donner lieu à lui seul à l'engagement de poursuites disciplinaires au-delà d'un délai de deux mois à compter du jour où l'employeur en a eu connaissance.</a:t>
            </a:r>
            <a:br>
              <a:rPr lang="fr-FR" dirty="0">
                <a:latin typeface="Cambria" panose="02040503050406030204" pitchFamily="18" charset="0"/>
              </a:rPr>
            </a:br>
            <a:r>
              <a:rPr lang="fr-FR" dirty="0">
                <a:latin typeface="Cambria" panose="02040503050406030204" pitchFamily="18" charset="0"/>
              </a:rPr>
              <a:t/>
            </a:r>
            <a:br>
              <a:rPr lang="fr-FR" dirty="0">
                <a:latin typeface="Cambria" panose="02040503050406030204" pitchFamily="18" charset="0"/>
              </a:rPr>
            </a:br>
            <a:r>
              <a:rPr lang="fr-FR" dirty="0">
                <a:latin typeface="Cambria" panose="02040503050406030204" pitchFamily="18" charset="0"/>
              </a:rPr>
              <a:t>10. L'employeur, au sens de ce texte, s'entend non seulement du titulaire du pouvoir disciplinaire mais également du supérieur hiérarchique du salarié, même non titulaire de ce pouvoir. </a:t>
            </a:r>
            <a:br>
              <a:rPr lang="fr-FR" dirty="0">
                <a:latin typeface="Cambria" panose="02040503050406030204" pitchFamily="18" charset="0"/>
              </a:rPr>
            </a:br>
            <a:r>
              <a:rPr lang="fr-FR" dirty="0">
                <a:latin typeface="Cambria" panose="02040503050406030204" pitchFamily="18" charset="0"/>
              </a:rPr>
              <a:t/>
            </a:r>
            <a:br>
              <a:rPr lang="fr-FR" dirty="0">
                <a:latin typeface="Cambria" panose="02040503050406030204" pitchFamily="18" charset="0"/>
              </a:rPr>
            </a:br>
            <a:r>
              <a:rPr lang="fr-FR" dirty="0">
                <a:latin typeface="Cambria" panose="02040503050406030204" pitchFamily="18" charset="0"/>
              </a:rPr>
              <a:t>11. Pour écarter le moyen tiré de la prescription du fait fautif, l'arrêt retient que la convocation du salarié à l'entretien préalable à la date du 7 juin 2012 a interrompu le délai de prescription. Il ajoute que, contrairement à ce que soutient le salarié, la société a été informée des faits de dénigrements qui lui sont reprochés, survenus le 6 avril 2012, le 17 avril suivant lorsque M. [P], formateur, qui ne disposait d'aucun pouvoir disciplinaire à l'égard du salarié, a transmis son rapport sur ces événements à la direction de la société. Il en déduit que la société a eu connaissance des faits qu'elle entend reprocher à son salarié moins de deux mois avant l'engagement de la procédure de licenciement intervenue le 7 juin 2012, de sorte qu'ils ne sont pas frappés de prescription et peuvent valablement être invoqués au soutien du licenciement sans qu'il ne soit nécessaire de répondre au moyen tendant à contester leur réitération s'ils étaient jugés prescrits.</a:t>
            </a:r>
            <a:br>
              <a:rPr lang="fr-FR" dirty="0">
                <a:latin typeface="Cambria" panose="02040503050406030204" pitchFamily="18" charset="0"/>
              </a:rPr>
            </a:br>
            <a:r>
              <a:rPr lang="fr-FR" dirty="0">
                <a:latin typeface="Cambria" panose="02040503050406030204" pitchFamily="18" charset="0"/>
              </a:rPr>
              <a:t/>
            </a:r>
            <a:br>
              <a:rPr lang="fr-FR" dirty="0">
                <a:latin typeface="Cambria" panose="02040503050406030204" pitchFamily="18" charset="0"/>
              </a:rPr>
            </a:br>
            <a:r>
              <a:rPr lang="fr-FR" dirty="0">
                <a:latin typeface="Cambria" panose="02040503050406030204" pitchFamily="18" charset="0"/>
              </a:rPr>
              <a:t>12. En se déterminant ainsi, sans rechercher, comme elle y était invitée, si le formateur lors de la réunion du 6 avril 2012 avait la qualité de supérieur hiérarchique du salarié, la cour d'appel n'a pas donné de base légale à sa décision.</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328766355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Motivation complète:</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marR="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r>
              <a:rPr lang="fr-FR" dirty="0">
                <a:latin typeface="Cambria" panose="02040503050406030204" pitchFamily="18" charset="0"/>
              </a:rPr>
              <a:t>Vu l'article L. 1331-1 du code du travail :</a:t>
            </a:r>
            <a:br>
              <a:rPr lang="fr-FR" dirty="0">
                <a:latin typeface="Cambria" panose="02040503050406030204" pitchFamily="18" charset="0"/>
              </a:rPr>
            </a:br>
            <a:r>
              <a:rPr lang="fr-FR" dirty="0">
                <a:latin typeface="Cambria" panose="02040503050406030204" pitchFamily="18" charset="0"/>
              </a:rPr>
              <a:t/>
            </a:r>
            <a:br>
              <a:rPr lang="fr-FR" dirty="0">
                <a:latin typeface="Cambria" panose="02040503050406030204" pitchFamily="18" charset="0"/>
              </a:rPr>
            </a:br>
            <a:r>
              <a:rPr lang="fr-FR" dirty="0">
                <a:latin typeface="Cambria" panose="02040503050406030204" pitchFamily="18" charset="0"/>
              </a:rPr>
              <a:t>6. Il résulte de ce texte que l'employeur qui, ayant connaissance de divers faits commis par le salarié, considérés par lui comme fautifs, choisit de n'en sanctionner que certains, ne peut plus ultérieurement prononcer une nouvelle mesure disciplinaire pour sanctionner les autres faits antérieurs à la première sanction. </a:t>
            </a:r>
            <a:br>
              <a:rPr lang="fr-FR" dirty="0">
                <a:latin typeface="Cambria" panose="02040503050406030204" pitchFamily="18" charset="0"/>
              </a:rPr>
            </a:br>
            <a:r>
              <a:rPr lang="fr-FR" dirty="0">
                <a:latin typeface="Cambria" panose="02040503050406030204" pitchFamily="18" charset="0"/>
              </a:rPr>
              <a:t/>
            </a:r>
            <a:br>
              <a:rPr lang="fr-FR" dirty="0">
                <a:latin typeface="Cambria" panose="02040503050406030204" pitchFamily="18" charset="0"/>
              </a:rPr>
            </a:br>
            <a:r>
              <a:rPr lang="fr-FR" dirty="0">
                <a:latin typeface="Cambria" panose="02040503050406030204" pitchFamily="18" charset="0"/>
              </a:rPr>
              <a:t>7. L'employeur, au sens de ce texte, s'entend non seulement du titulaire du pouvoir disciplinaire mais également du supérieur hiérarchique du salarié, même non titulaire de ce pouvoir. </a:t>
            </a:r>
            <a:br>
              <a:rPr lang="fr-FR" dirty="0">
                <a:latin typeface="Cambria" panose="02040503050406030204" pitchFamily="18" charset="0"/>
              </a:rPr>
            </a:br>
            <a:r>
              <a:rPr lang="fr-FR" dirty="0">
                <a:latin typeface="Cambria" panose="02040503050406030204" pitchFamily="18" charset="0"/>
              </a:rPr>
              <a:t/>
            </a:r>
            <a:br>
              <a:rPr lang="fr-FR" dirty="0">
                <a:latin typeface="Cambria" panose="02040503050406030204" pitchFamily="18" charset="0"/>
              </a:rPr>
            </a:br>
            <a:r>
              <a:rPr lang="fr-FR" dirty="0">
                <a:latin typeface="Cambria" panose="02040503050406030204" pitchFamily="18" charset="0"/>
              </a:rPr>
              <a:t>8. Pour juger que l'employeur n'avait pas épuisé son pouvoir disciplinaire en notifiant un avertissement le 4 janvier 2013, l'arrêt retient que l'infirmière coordinatrice, avisée le 31 décembre 2012 des faits à l'origine du licenciement, n'avait prévenu la direction que le 15 janvier 2013. </a:t>
            </a:r>
            <a:br>
              <a:rPr lang="fr-FR" dirty="0">
                <a:latin typeface="Cambria" panose="02040503050406030204" pitchFamily="18" charset="0"/>
              </a:rPr>
            </a:br>
            <a:r>
              <a:rPr lang="fr-FR" dirty="0">
                <a:latin typeface="Cambria" panose="02040503050406030204" pitchFamily="18" charset="0"/>
              </a:rPr>
              <a:t/>
            </a:r>
            <a:br>
              <a:rPr lang="fr-FR" dirty="0">
                <a:latin typeface="Cambria" panose="02040503050406030204" pitchFamily="18" charset="0"/>
              </a:rPr>
            </a:br>
            <a:r>
              <a:rPr lang="fr-FR" dirty="0">
                <a:latin typeface="Cambria" panose="02040503050406030204" pitchFamily="18" charset="0"/>
              </a:rPr>
              <a:t>9. En statuant ainsi, alors qu'il n'était pas contesté que l'infirmière coordinatrice était la supérieure hiérarchique du salarié, la cour d'appel a violé le texte susvisé. </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326272829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138549041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marR="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r>
              <a:rPr lang="fr-FR" dirty="0">
                <a:latin typeface="Cambria" panose="02040503050406030204" pitchFamily="18" charset="0"/>
              </a:rPr>
              <a:t>5. D'abord, il résulte de l'article L. 1332-2 du code du travail que si l'employeur n'est en principe pas tenu de convoquer un salarié à un entretien avant de lui notifier un avertissement ou une sanction de même nature, il en va autrement lorsque, au regard des dispositions d'une convention collective, la sanction peut avoir une influence sur le maintien du salarié dans l'entreprise. Tel est le cas lorsque la convention collective, instituant une garantie de fond, subordonne le licenciement d'un salarié à l'existence de deux sanctions antérieures.</a:t>
            </a:r>
            <a:br>
              <a:rPr lang="fr-FR" dirty="0">
                <a:latin typeface="Cambria" panose="02040503050406030204" pitchFamily="18" charset="0"/>
              </a:rPr>
            </a:b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268177822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marR="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r>
              <a:rPr lang="fr-FR" dirty="0">
                <a:latin typeface="Cambria" panose="02040503050406030204" pitchFamily="18" charset="0"/>
              </a:rPr>
              <a:t>5. D'abord, il résulte de l'article L. 1332-2 du code du travail que si l'employeur n'est en principe pas tenu de convoquer un salarié à un entretien avant de lui notifier un avertissement ou une sanction de même nature, il en va autrement lorsque, au regard des dispositions d'une convention collective, la sanction peut avoir une influence sur le maintien du salarié dans l'entreprise. Tel est le cas lorsque la convention collective, instituant une garantie de fond, subordonne le licenciement d'un salarié à l'existence de deux sanctions antérieures.</a:t>
            </a:r>
            <a:br>
              <a:rPr lang="fr-FR" dirty="0">
                <a:latin typeface="Cambria" panose="02040503050406030204" pitchFamily="18" charset="0"/>
              </a:rPr>
            </a:b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46817588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0222FB9-4173-4684-8468-B0C2AEA6057A}" type="slidenum">
              <a:rPr lang="fr-FR" smtClean="0"/>
              <a:t>77</a:t>
            </a:fld>
            <a:endParaRPr lang="fr-FR"/>
          </a:p>
        </p:txBody>
      </p:sp>
    </p:spTree>
    <p:extLst>
      <p:ext uri="{BB962C8B-B14F-4D97-AF65-F5344CB8AC3E}">
        <p14:creationId xmlns:p14="http://schemas.microsoft.com/office/powerpoint/2010/main" val="339961305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La Cour de cassation juge également que ce fait ne caractérise pas un manquement aux obligations découlant du contrat de travail.</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415680458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marR="0" indent="0" algn="l"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r>
              <a:rPr lang="fr-FR" dirty="0">
                <a:latin typeface="Cambria" panose="02040503050406030204" pitchFamily="18" charset="0"/>
              </a:rPr>
              <a:t>Motivation: Vu l'article 10, § 1, de la Convention de sauvegarde des droits de l'homme et des libertés fondamentales :</a:t>
            </a:r>
            <a:br>
              <a:rPr lang="fr-FR" dirty="0">
                <a:latin typeface="Cambria" panose="02040503050406030204" pitchFamily="18" charset="0"/>
              </a:rPr>
            </a:br>
            <a:r>
              <a:rPr lang="fr-FR" dirty="0">
                <a:latin typeface="Cambria" panose="02040503050406030204" pitchFamily="18" charset="0"/>
              </a:rPr>
              <a:t/>
            </a:r>
            <a:br>
              <a:rPr lang="fr-FR" dirty="0">
                <a:latin typeface="Cambria" panose="02040503050406030204" pitchFamily="18" charset="0"/>
              </a:rPr>
            </a:br>
            <a:r>
              <a:rPr lang="fr-FR" dirty="0">
                <a:latin typeface="Cambria" panose="02040503050406030204" pitchFamily="18" charset="0"/>
              </a:rPr>
              <a:t>5. En raison de l'atteinte qu'il porte à la liberté d'expression, en particulier au droit pour les salariés de signaler les conduites ou actes illicites constatés par eux sur leur lieu de travail, le licenciement d'un salarié intervenu pour avoir relaté ou témoigné, de bonne foi, de faits dont il a eu connaissance dans l'exercice de ses fonctions et qui, s'ils étaient établis, seraient de nature à caractériser des infractions pénales, est atteint de nullité.</a:t>
            </a:r>
            <a:br>
              <a:rPr lang="fr-FR" dirty="0">
                <a:latin typeface="Cambria" panose="02040503050406030204" pitchFamily="18" charset="0"/>
              </a:rPr>
            </a:br>
            <a:r>
              <a:rPr lang="fr-FR" dirty="0">
                <a:latin typeface="Cambria" panose="02040503050406030204" pitchFamily="18" charset="0"/>
              </a:rPr>
              <a:t/>
            </a:r>
            <a:br>
              <a:rPr lang="fr-FR" dirty="0">
                <a:latin typeface="Cambria" panose="02040503050406030204" pitchFamily="18" charset="0"/>
              </a:rPr>
            </a:br>
            <a:r>
              <a:rPr lang="fr-FR" dirty="0">
                <a:latin typeface="Cambria" panose="02040503050406030204" pitchFamily="18" charset="0"/>
              </a:rPr>
              <a:t>6. Lorsque le salarié présente des éléments de fait qui permettent de présumer qu'il a relaté ou témoigné de bonne foi de faits constitutifs d'un délit ou d'un crime, il appartient à l'employeur de rapporter la preuve que sa décision de licencier est justifiée par des éléments objectifs étrangers à toute volonté de sanctionner l'exercice, par le salarié, de son droit de signaler des conduites ou actes illicites.</a:t>
            </a:r>
            <a:br>
              <a:rPr lang="fr-FR" dirty="0">
                <a:latin typeface="Cambria" panose="02040503050406030204" pitchFamily="18" charset="0"/>
              </a:rPr>
            </a:br>
            <a:r>
              <a:rPr lang="fr-FR" dirty="0">
                <a:latin typeface="Cambria" panose="02040503050406030204" pitchFamily="18" charset="0"/>
              </a:rPr>
              <a:t/>
            </a:r>
            <a:br>
              <a:rPr lang="fr-FR" dirty="0">
                <a:latin typeface="Cambria" panose="02040503050406030204" pitchFamily="18" charset="0"/>
              </a:rPr>
            </a:br>
            <a:r>
              <a:rPr lang="fr-FR" dirty="0">
                <a:latin typeface="Cambria" panose="02040503050406030204" pitchFamily="18" charset="0"/>
              </a:rPr>
              <a:t>7. Pour rejeter les demandes du salarié tendant à la nullité du licenciement, à sa réintégration et au paiement de sommes subséquentes, l'arrêt, qui a estimé le licenciement sans cause réelle et sérieuse, retient que la lettre adressée à la direction départementale de la cohésion sociale et de la protection des populations par le salarié est postérieure à la convocation de celui-ci à l'entretien préalable au licenciement, et que la concomitance des deux circonstances ne peut à elle seule établir le détournement de procédure allégué. </a:t>
            </a:r>
            <a:br>
              <a:rPr lang="fr-FR" dirty="0">
                <a:latin typeface="Cambria" panose="02040503050406030204" pitchFamily="18" charset="0"/>
              </a:rPr>
            </a:br>
            <a:r>
              <a:rPr lang="fr-FR" dirty="0">
                <a:latin typeface="Cambria" panose="02040503050406030204" pitchFamily="18" charset="0"/>
              </a:rPr>
              <a:t/>
            </a:r>
            <a:br>
              <a:rPr lang="fr-FR" dirty="0">
                <a:latin typeface="Cambria" panose="02040503050406030204" pitchFamily="18" charset="0"/>
              </a:rPr>
            </a:br>
            <a:r>
              <a:rPr lang="fr-FR" dirty="0">
                <a:latin typeface="Cambria" panose="02040503050406030204" pitchFamily="18" charset="0"/>
              </a:rPr>
              <a:t>8. En se déterminant ainsi, sans rechercher si le salarié, qui soutenait avoir préalablement à sa convocation à un entretien préalable avisé sa hiérarchie des faits qu'il jugeait illicites et de son intention de procéder à un signalement aux autorités compétentes, ne présentait pas des éléments de fait permettant de présumer qu'il avait relaté ou témoigné de bonne foi de faits qui, s'ils étaient établis, seraient de nature à caractériser des infractions pénales et si l'employeur rapportait alors la preuve que le licenciement était justifié par des éléments objectifs étrangers à la déclaration ou au témoignage de l'intéressé, la cour d'appel a privé sa décision de base légale.</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296295012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marR="0" indent="0" algn="l"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2511566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L’ANI est la base du plan de traçabilité collective des expositions professionnelles.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marR="0" lvl="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r>
              <a:rPr lang="fr-FR" dirty="0">
                <a:latin typeface="Cambria" panose="02040503050406030204" pitchFamily="18" charset="0"/>
              </a:rPr>
              <a:t>Le DUERP va être accessible aux anciens travailleurs. </a:t>
            </a:r>
            <a:r>
              <a:rPr lang="fr-FR" i="1" dirty="0">
                <a:latin typeface="Cambria" panose="02040503050406030204" pitchFamily="18" charset="0"/>
              </a:rPr>
              <a:t>« Une telle évolution est à saluer en ce qu'elle va permettre à des salariés qui vont déclarer une maladie professionnelle postérieurement, d'accéder de droit à la DUERP et ses mises à jour, document fort utile pour déterminer les mesures prises par l'employeur. »</a:t>
            </a:r>
          </a:p>
          <a:p>
            <a:pPr marL="0" marR="0" lvl="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Article L. 4121-3.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Selon les parlementaires à l’origine de cette disposition, les modalités d’organisation du travail peuvent être à l’origine de nombreux risques psychosociaux. Cela figure d’ailleurs dans l’ANI du 9 décembre 2020.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Pourquoi 40 ans? Parce que de nombreuses pathologies d’origine professionnelle peuvent se déclarer de façon différée: mésothéliome dont le temps de latence est évalué à environ 35 ans après l’exposition des poussières d’amiante. De plus 40 ans cela correspond approximativement à la durée d’une carrière professionnelle. </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149983481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marR="0" indent="0" algn="l"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r>
              <a:rPr lang="fr-FR" dirty="0">
                <a:latin typeface="Cambria" panose="02040503050406030204" pitchFamily="18" charset="0"/>
              </a:rPr>
              <a:t>La Cour de cassation rejette la demande d’avis comme n’étant pas suffisamment sérieuse. </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406947804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Décarbonation</a:t>
            </a:r>
            <a:r>
              <a:rPr lang="fr-FR" dirty="0"/>
              <a:t> des déplacements. </a:t>
            </a:r>
          </a:p>
        </p:txBody>
      </p:sp>
      <p:sp>
        <p:nvSpPr>
          <p:cNvPr id="4" name="Espace réservé du numéro de diapositive 3"/>
          <p:cNvSpPr>
            <a:spLocks noGrp="1"/>
          </p:cNvSpPr>
          <p:nvPr>
            <p:ph type="sldNum" sz="quarter" idx="5"/>
          </p:nvPr>
        </p:nvSpPr>
        <p:spPr/>
        <p:txBody>
          <a:bodyPr/>
          <a:lstStyle/>
          <a:p>
            <a:fld id="{00222FB9-4173-4684-8468-B0C2AEA6057A}" type="slidenum">
              <a:rPr lang="fr-FR" smtClean="0"/>
              <a:t>82</a:t>
            </a:fld>
            <a:endParaRPr lang="fr-FR"/>
          </a:p>
        </p:txBody>
      </p:sp>
    </p:spTree>
    <p:extLst>
      <p:ext uri="{BB962C8B-B14F-4D97-AF65-F5344CB8AC3E}">
        <p14:creationId xmlns:p14="http://schemas.microsoft.com/office/powerpoint/2010/main" val="61498389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marR="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105553928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73440124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Décarbonation</a:t>
            </a:r>
            <a:r>
              <a:rPr lang="fr-FR" dirty="0"/>
              <a:t> des déplacements. </a:t>
            </a:r>
          </a:p>
        </p:txBody>
      </p:sp>
      <p:sp>
        <p:nvSpPr>
          <p:cNvPr id="4" name="Espace réservé du numéro de diapositive 3"/>
          <p:cNvSpPr>
            <a:spLocks noGrp="1"/>
          </p:cNvSpPr>
          <p:nvPr>
            <p:ph type="sldNum" sz="quarter" idx="5"/>
          </p:nvPr>
        </p:nvSpPr>
        <p:spPr/>
        <p:txBody>
          <a:bodyPr/>
          <a:lstStyle/>
          <a:p>
            <a:fld id="{00222FB9-4173-4684-8468-B0C2AEA6057A}" type="slidenum">
              <a:rPr lang="fr-FR" smtClean="0"/>
              <a:t>85</a:t>
            </a:fld>
            <a:endParaRPr lang="fr-FR"/>
          </a:p>
        </p:txBody>
      </p:sp>
    </p:spTree>
    <p:extLst>
      <p:ext uri="{BB962C8B-B14F-4D97-AF65-F5344CB8AC3E}">
        <p14:creationId xmlns:p14="http://schemas.microsoft.com/office/powerpoint/2010/main" val="273393305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marR="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338372151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304118581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Décarbonation</a:t>
            </a:r>
            <a:r>
              <a:rPr lang="fr-FR" dirty="0"/>
              <a:t> des déplacements. </a:t>
            </a:r>
          </a:p>
        </p:txBody>
      </p:sp>
      <p:sp>
        <p:nvSpPr>
          <p:cNvPr id="4" name="Espace réservé du numéro de diapositive 3"/>
          <p:cNvSpPr>
            <a:spLocks noGrp="1"/>
          </p:cNvSpPr>
          <p:nvPr>
            <p:ph type="sldNum" sz="quarter" idx="5"/>
          </p:nvPr>
        </p:nvSpPr>
        <p:spPr/>
        <p:txBody>
          <a:bodyPr/>
          <a:lstStyle/>
          <a:p>
            <a:fld id="{00222FB9-4173-4684-8468-B0C2AEA6057A}" type="slidenum">
              <a:rPr lang="fr-FR" smtClean="0"/>
              <a:t>88</a:t>
            </a:fld>
            <a:endParaRPr lang="fr-FR"/>
          </a:p>
        </p:txBody>
      </p:sp>
    </p:spTree>
    <p:extLst>
      <p:ext uri="{BB962C8B-B14F-4D97-AF65-F5344CB8AC3E}">
        <p14:creationId xmlns:p14="http://schemas.microsoft.com/office/powerpoint/2010/main" val="313638571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b="1" u="sng" dirty="0">
                <a:solidFill>
                  <a:prstClr val="black"/>
                </a:solidFill>
                <a:latin typeface="Cambria" panose="02040503050406030204" pitchFamily="18" charset="0"/>
              </a:rPr>
              <a:t>Conclusion de la Cour de cassation en l’occurrence</a:t>
            </a:r>
            <a:r>
              <a:rPr lang="fr-FR" dirty="0">
                <a:solidFill>
                  <a:prstClr val="black"/>
                </a:solidFill>
                <a:latin typeface="Cambria" panose="02040503050406030204" pitchFamily="18" charset="0"/>
              </a:rPr>
              <a:t>: prive dès lors sa décision de base légale le tribunal qui, pour rejeter la demande d'annulation de la décision du </a:t>
            </a:r>
            <a:r>
              <a:rPr lang="fr-FR" dirty="0" err="1">
                <a:solidFill>
                  <a:prstClr val="black"/>
                </a:solidFill>
                <a:latin typeface="Cambria" panose="02040503050406030204" pitchFamily="18" charset="0"/>
              </a:rPr>
              <a:t>direccte</a:t>
            </a:r>
            <a:r>
              <a:rPr lang="fr-FR" dirty="0">
                <a:solidFill>
                  <a:prstClr val="black"/>
                </a:solidFill>
                <a:latin typeface="Cambria" panose="02040503050406030204" pitchFamily="18" charset="0"/>
              </a:rPr>
              <a:t>, se contente de retenir que cette décision vise les textes applicables dans leur dernier état, les décisions rendues, les écritures communiquées et la procédure suivie, qu'elle a été rendue après une étude sérieuse des éléments fournis par les parties, qu'elle est en outre motivée en droit, en ce qu'elle rappelle les critères essentiels pour les appliquer à la situation de fait et qu'en particulier l'autonomie suffisante en ce qui concerne la gestion du personnel et l'exécution du service a été bien prise en compte dans l'analyse de la situation de l'entreprise </a:t>
            </a: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253613182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Attendu complet =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i="1" dirty="0">
                <a:latin typeface="Cambria" panose="02040503050406030204" pitchFamily="18" charset="0"/>
              </a:rPr>
              <a:t>Les dispositions de l'article L. 2314-37 du code du travail, autorisant le remplacement par un suppléant du titulaire d'un mandat momentanément empêché de l'exercer ou du titulaire d'un mandat qui vient à cesser ses fonctions pour l'un des événements limitativement énumérés à l'article L. 2314-33, alinéa 3, du même code ne s'appliquent pas à un salarié élu qui est privé de son mandat par l'annulation de son élection en application de l'article L. 2314-32 du code du travail sanctionnant le non-respect des règles de représentation équilibrée des femmes et des hommes imposées par l'article L. 2314-30 du même code</a:t>
            </a: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
            </a:r>
            <a:br>
              <a:rPr lang="fr-FR" dirty="0">
                <a:latin typeface="Cambria" panose="02040503050406030204" pitchFamily="18" charset="0"/>
              </a:rPr>
            </a:b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33286079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Article L. 4121-3-1</a:t>
            </a:r>
            <a:r>
              <a:rPr lang="fr-FR" baseline="0" dirty="0">
                <a:latin typeface="Cambria" panose="02040503050406030204" pitchFamily="18" charset="0"/>
              </a:rPr>
              <a:t> dans sa rédaction issue de la loi santé.</a:t>
            </a:r>
          </a:p>
          <a:p>
            <a:pPr marL="0" indent="0" algn="just" eaLnBrk="0" fontAlgn="base" hangingPunct="0">
              <a:lnSpc>
                <a:spcPct val="107000"/>
              </a:lnSpc>
              <a:buClr>
                <a:srgbClr val="7030A0"/>
              </a:buClr>
              <a:buFont typeface="Wingdings" panose="05000000000000000000" pitchFamily="2" charset="2"/>
              <a:buNone/>
              <a:defRPr/>
            </a:pPr>
            <a:endParaRPr lang="fr-FR" baseline="0"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baseline="0" dirty="0">
                <a:latin typeface="Cambria" panose="02040503050406030204" pitchFamily="18" charset="0"/>
              </a:rPr>
              <a:t>Dans la rédaction initialement prévue, le PAPRIPACT était imposé à toutes les entreprises quels que soient leurs effectifs. Cette généralisation avait été validée par le CE, toutefois elle n’est pas retenue finalement. </a:t>
            </a:r>
          </a:p>
          <a:p>
            <a:pPr marL="0" indent="0" algn="just" eaLnBrk="0" fontAlgn="base" hangingPunct="0">
              <a:lnSpc>
                <a:spcPct val="107000"/>
              </a:lnSpc>
              <a:buClr>
                <a:srgbClr val="7030A0"/>
              </a:buClr>
              <a:buFont typeface="Wingdings" panose="05000000000000000000" pitchFamily="2" charset="2"/>
              <a:buNone/>
              <a:defRPr/>
            </a:pPr>
            <a:endParaRPr lang="fr-FR" baseline="0"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baseline="0" dirty="0">
                <a:latin typeface="Cambria" panose="02040503050406030204" pitchFamily="18" charset="0"/>
              </a:rPr>
              <a:t>Son contenu est plus opérationnel désormais.</a:t>
            </a:r>
          </a:p>
          <a:p>
            <a:pPr marL="0" indent="0" algn="just" eaLnBrk="0" fontAlgn="base" hangingPunct="0">
              <a:lnSpc>
                <a:spcPct val="107000"/>
              </a:lnSpc>
              <a:buClr>
                <a:srgbClr val="7030A0"/>
              </a:buClr>
              <a:buFont typeface="Wingdings" panose="05000000000000000000" pitchFamily="2" charset="2"/>
              <a:buNone/>
              <a:defRPr/>
            </a:pPr>
            <a:endParaRPr lang="fr-FR" baseline="0"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baseline="0" dirty="0">
                <a:latin typeface="Cambria" panose="02040503050406030204" pitchFamily="18" charset="0"/>
              </a:rPr>
              <a:t>C’est en lien avec les principes directeurs de la santé au travail: combattre les risques à la source, remplacer ce qui est dangereux par ce qui ne l’est pas ou ce qui l’est moins, etc. (art. L. 4121*2).</a:t>
            </a:r>
          </a:p>
          <a:p>
            <a:pPr marL="0" indent="0" algn="just" eaLnBrk="0" fontAlgn="base" hangingPunct="0">
              <a:lnSpc>
                <a:spcPct val="107000"/>
              </a:lnSpc>
              <a:buClr>
                <a:srgbClr val="7030A0"/>
              </a:buClr>
              <a:buFont typeface="Wingdings" panose="05000000000000000000" pitchFamily="2" charset="2"/>
              <a:buNone/>
              <a:defRPr/>
            </a:pPr>
            <a:endParaRPr lang="fr-FR" baseline="0"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baseline="0" dirty="0">
                <a:latin typeface="Cambria" panose="02040503050406030204" pitchFamily="18" charset="0"/>
              </a:rPr>
              <a:t>Le PAPRIPACT ne se contente pas de faire l’inventaire des mesures prévues. Il fixe la liste détaillée des actions à mener au cours de l’année à venir, leurs conditions d’exécution, les indicateurs de résultat, l’estimation de leur coût. Il identifie les ressources de l’entreprise pouvant être utilisées, et définit un calendrier de mise en œuvre. </a:t>
            </a: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129445242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Vers une distinction entre les électeurs et les éligibles ? </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195356988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63835544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Décarbonation</a:t>
            </a:r>
            <a:r>
              <a:rPr lang="fr-FR" dirty="0"/>
              <a:t> des déplacements. </a:t>
            </a:r>
          </a:p>
        </p:txBody>
      </p:sp>
      <p:sp>
        <p:nvSpPr>
          <p:cNvPr id="4" name="Espace réservé du numéro de diapositive 3"/>
          <p:cNvSpPr>
            <a:spLocks noGrp="1"/>
          </p:cNvSpPr>
          <p:nvPr>
            <p:ph type="sldNum" sz="quarter" idx="5"/>
          </p:nvPr>
        </p:nvSpPr>
        <p:spPr/>
        <p:txBody>
          <a:bodyPr/>
          <a:lstStyle/>
          <a:p>
            <a:fld id="{00222FB9-4173-4684-8468-B0C2AEA6057A}" type="slidenum">
              <a:rPr lang="fr-FR" smtClean="0"/>
              <a:t>93</a:t>
            </a:fld>
            <a:endParaRPr lang="fr-FR"/>
          </a:p>
        </p:txBody>
      </p:sp>
    </p:spTree>
    <p:extLst>
      <p:ext uri="{BB962C8B-B14F-4D97-AF65-F5344CB8AC3E}">
        <p14:creationId xmlns:p14="http://schemas.microsoft.com/office/powerpoint/2010/main" val="26113171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373639457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b="1" u="sng" dirty="0">
                <a:latin typeface="Cambria" panose="02040503050406030204" pitchFamily="18" charset="0"/>
              </a:rPr>
              <a:t>Résumé complet </a:t>
            </a:r>
            <a:r>
              <a:rPr lang="fr-FR" dirty="0">
                <a:latin typeface="Cambria" panose="02040503050406030204" pitchFamily="18" charset="0"/>
              </a:rPr>
              <a:t>:</a:t>
            </a: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Selon l'article 145 du code de procédure civile, s'il existe un motif légitime de conserver ou d'établir avant tout procès la preuve de faits dont pourrait dépendre la solution d'un litige, les mesures d'instruction légalement admissibles peuvent être ordonnées à la demande de tout intéressé. Il résulte par ailleurs des articles 6 et 8 de la Convention de sauvegarde des droits de l'homme et des libertés fondamentales, 9 du code civil et 9 du code de procédure civile, que le droit à la preuve peut justifier la production d'éléments portant atteinte à la vie personnelle à la condition que cette production soit indispensable à l'exercice de ce droit et que l'atteinte soit proportionnée au but poursuivi. Il appartient dès lors au juge saisi d'une demande de communication de pièces sur le fondement de l'article 145 du code de procédure civile, d'abord, de rechercher si cette communication n'est pas nécessaire à l'exercice du droit à la preuve de la discrimination alléguée et proportionnée au but poursuivi et s'il existe ainsi un motif légitime de conserver ou d'établir avant tout procès la preuve de faits dont pourrait dépendre la solution d'un litige, ensuite, si les éléments dont la communication est demandée sont de nature à porter atteinte à la vie personnelle d'autres salariés, de vérifier quelles mesures sont indispensables à l'exercice du droit à la preuve et proportionnées au but poursuivi, au besoin en cantonnant le périmètre de la production de pièces sollicitée</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b="1" u="sng" dirty="0">
                <a:latin typeface="Cambria" panose="02040503050406030204" pitchFamily="18" charset="0"/>
              </a:rPr>
              <a:t>Les faits</a:t>
            </a:r>
            <a:r>
              <a:rPr lang="fr-FR" dirty="0">
                <a:latin typeface="Cambria" panose="02040503050406030204" pitchFamily="18" charset="0"/>
              </a:rPr>
              <a:t>:</a:t>
            </a:r>
          </a:p>
          <a:p>
            <a:pPr marL="0" marR="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r>
              <a:rPr lang="fr-FR" dirty="0">
                <a:latin typeface="Cambria" panose="02040503050406030204" pitchFamily="18" charset="0"/>
              </a:rPr>
              <a:t>2. Titulaire de mandats syndicaux et représentatifs depuis 2001 et s'estimant victime de discriminations, notamment syndicale, le salarié a saisi la formation de référé de la juridiction prud'homale pour obtenir, sur le fondement de l'article 145 du code de procédure civile, la communication par la société d'un certain nombre d'informations lui permettant de procéder à une comparaison utile de sa situation avec celle de ses collègues de travail. </a:t>
            </a: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
            </a:r>
            <a:br>
              <a:rPr lang="fr-FR" dirty="0">
                <a:latin typeface="Cambria" panose="02040503050406030204" pitchFamily="18" charset="0"/>
              </a:rPr>
            </a:b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403921068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Décarbonation</a:t>
            </a:r>
            <a:r>
              <a:rPr lang="fr-FR" dirty="0"/>
              <a:t> des déplacements. </a:t>
            </a:r>
          </a:p>
        </p:txBody>
      </p:sp>
      <p:sp>
        <p:nvSpPr>
          <p:cNvPr id="4" name="Espace réservé du numéro de diapositive 3"/>
          <p:cNvSpPr>
            <a:spLocks noGrp="1"/>
          </p:cNvSpPr>
          <p:nvPr>
            <p:ph type="sldNum" sz="quarter" idx="5"/>
          </p:nvPr>
        </p:nvSpPr>
        <p:spPr/>
        <p:txBody>
          <a:bodyPr/>
          <a:lstStyle/>
          <a:p>
            <a:fld id="{00222FB9-4173-4684-8468-B0C2AEA6057A}" type="slidenum">
              <a:rPr lang="fr-FR" smtClean="0"/>
              <a:t>96</a:t>
            </a:fld>
            <a:endParaRPr lang="fr-FR"/>
          </a:p>
        </p:txBody>
      </p:sp>
    </p:spTree>
    <p:extLst>
      <p:ext uri="{BB962C8B-B14F-4D97-AF65-F5344CB8AC3E}">
        <p14:creationId xmlns:p14="http://schemas.microsoft.com/office/powerpoint/2010/main" val="386742554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marR="0" lvl="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r>
              <a:rPr lang="fr-FR" dirty="0">
                <a:latin typeface="Cambria" panose="02040503050406030204" pitchFamily="18" charset="0"/>
              </a:rPr>
              <a:t>Article L. 1235-1 du Code du travail: « « Lorsqu'un salarié engagé par une société mère a été mis à la disposition d'une filiale étrangère et qu'un contrat de travail a été conclu avec cette dernière, la société mère assure son rapatriement en cas de licenciement par la filiale et lui procure un nouvel emploi compatible avec l'importance de ses précédentes fonctions en son sein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Demande d’avis: « « À la suite de son licenciement par la filiale étrangère, le salarié est-il fondé à solliciter l'application de l'article L. 1231-5 du code du travail en vue de sa réintégration ? En d'autres termes, à quelle date convient-il de déterminer si les conditions d'application de l'article L. 1231-5 du code du travail sont réunies (date de la mise à disposition du salarié à l'étranger ou date de la cessation de la mise à disposition du salarié à l'étranger (i.e., date du licenciement du salarié par la société étrangère) ? » </a:t>
            </a:r>
          </a:p>
          <a:p>
            <a:pPr marL="0" indent="0" algn="just" eaLnBrk="0" fontAlgn="base" hangingPunct="0">
              <a:lnSpc>
                <a:spcPct val="107000"/>
              </a:lnSpc>
              <a:buClr>
                <a:srgbClr val="7030A0"/>
              </a:buClr>
              <a:buFont typeface="Wingdings" panose="05000000000000000000" pitchFamily="2" charset="2"/>
              <a:buNone/>
              <a:defRPr/>
            </a:pPr>
            <a:endParaRPr lang="fr-FR" dirty="0">
              <a:latin typeface="Cambria" panose="02040503050406030204" pitchFamily="18" charset="0"/>
            </a:endParaRPr>
          </a:p>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Justification de l’avis: </a:t>
            </a:r>
          </a:p>
          <a:p>
            <a:pPr marL="0" marR="0" indent="0" algn="l"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r>
              <a:rPr lang="fr-FR" dirty="0">
                <a:latin typeface="Cambria" panose="02040503050406030204" pitchFamily="18" charset="0"/>
              </a:rPr>
              <a:t>2. Aux termes de l'article L. 1231-5 du code du travail, lorsqu'un salarié engagé par une société mère a été mis à la disposition d'une filiale étrangère et qu'un contrat de travail a été conclu avec cette dernière, la société mère assure son rapatriement en cas de licenciement par la filiale et lui procure un nouvel emploi compatible avec l'importance de ses précédentes fonctions en son sein. Si la société mère entend néanmoins licencier ce salarié, les dispositions du présent titre sont applicables. Le temps passé par le salarié au service de la filiale est alors pris en compte pour le calcul du préavis et de l'indemnité de licenciement. </a:t>
            </a:r>
            <a:br>
              <a:rPr lang="fr-FR" dirty="0">
                <a:latin typeface="Cambria" panose="02040503050406030204" pitchFamily="18" charset="0"/>
              </a:rPr>
            </a:br>
            <a:r>
              <a:rPr lang="fr-FR" dirty="0">
                <a:latin typeface="Cambria" panose="02040503050406030204" pitchFamily="18" charset="0"/>
              </a:rPr>
              <a:t/>
            </a:r>
            <a:br>
              <a:rPr lang="fr-FR" dirty="0">
                <a:latin typeface="Cambria" panose="02040503050406030204" pitchFamily="18" charset="0"/>
              </a:rPr>
            </a:br>
            <a:r>
              <a:rPr lang="fr-FR" dirty="0">
                <a:latin typeface="Cambria" panose="02040503050406030204" pitchFamily="18" charset="0"/>
              </a:rPr>
              <a:t>3. Par l'emploi des termes « société mère » et « filiale », éclairés par les travaux parlementaires de la loi du 13 juillet 1973, ce texte doit être interprété comme subordonnant les garanties de rapatriement et de réintégration dont répond la société qui met à disposition le salarié au contrôle que celle-ci exerce sur la société d'accueil, auteur du licenciement. </a:t>
            </a:r>
            <a:br>
              <a:rPr lang="fr-FR" dirty="0">
                <a:latin typeface="Cambria" panose="02040503050406030204" pitchFamily="18" charset="0"/>
              </a:rPr>
            </a:br>
            <a:r>
              <a:rPr lang="fr-FR" dirty="0">
                <a:latin typeface="Cambria" panose="02040503050406030204" pitchFamily="18" charset="0"/>
              </a:rPr>
              <a:t/>
            </a:r>
            <a:br>
              <a:rPr lang="fr-FR" dirty="0">
                <a:latin typeface="Cambria" panose="02040503050406030204" pitchFamily="18" charset="0"/>
              </a:rPr>
            </a:br>
            <a:r>
              <a:rPr lang="fr-FR" dirty="0">
                <a:latin typeface="Cambria" panose="02040503050406030204" pitchFamily="18" charset="0"/>
              </a:rPr>
              <a:t>4. Par arrêt publié du 13 novembre 2008 (pourvoi n° 06-42.583, Bull. 2008, V, n° 214), en considération du contrôle de la filiale à la date de la rupture du contrat de travail, la chambre sociale a jugé qu'il appartient à la société mère de prendre l'initiative du rapatriement du salarié et de lui proposer un reclassement dès la rupture du contrat de travail du salarié avec la société filiale. </a:t>
            </a:r>
            <a:br>
              <a:rPr lang="fr-FR" dirty="0">
                <a:latin typeface="Cambria" panose="02040503050406030204" pitchFamily="18" charset="0"/>
              </a:rPr>
            </a:br>
            <a:r>
              <a:rPr lang="fr-FR" dirty="0">
                <a:latin typeface="Cambria" panose="02040503050406030204" pitchFamily="18" charset="0"/>
              </a:rPr>
              <a:t/>
            </a:r>
            <a:br>
              <a:rPr lang="fr-FR" dirty="0">
                <a:latin typeface="Cambria" panose="02040503050406030204" pitchFamily="18" charset="0"/>
              </a:rPr>
            </a:br>
            <a:r>
              <a:rPr lang="fr-FR" dirty="0">
                <a:latin typeface="Cambria" panose="02040503050406030204" pitchFamily="18" charset="0"/>
              </a:rPr>
              <a:t>5. Il en résulte que la société mère qui a mis un salarié à disposition d'une filiale étrangère est tenue aux obligations prévues à l'article L. 1231-5 du code du travail dans la mesure où, à la date du licenciement de ce salarié, elle contrôle cette dernière société. </a:t>
            </a:r>
            <a:br>
              <a:rPr lang="fr-FR" dirty="0">
                <a:latin typeface="Cambria" panose="02040503050406030204" pitchFamily="18" charset="0"/>
              </a:rPr>
            </a:b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132485413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Décarbonation</a:t>
            </a:r>
            <a:r>
              <a:rPr lang="fr-FR" dirty="0"/>
              <a:t> des déplacements. </a:t>
            </a:r>
          </a:p>
        </p:txBody>
      </p:sp>
      <p:sp>
        <p:nvSpPr>
          <p:cNvPr id="4" name="Espace réservé du numéro de diapositive 3"/>
          <p:cNvSpPr>
            <a:spLocks noGrp="1"/>
          </p:cNvSpPr>
          <p:nvPr>
            <p:ph type="sldNum" sz="quarter" idx="5"/>
          </p:nvPr>
        </p:nvSpPr>
        <p:spPr/>
        <p:txBody>
          <a:bodyPr/>
          <a:lstStyle/>
          <a:p>
            <a:fld id="{00222FB9-4173-4684-8468-B0C2AEA6057A}" type="slidenum">
              <a:rPr lang="fr-FR" smtClean="0"/>
              <a:t>98</a:t>
            </a:fld>
            <a:endParaRPr lang="fr-FR"/>
          </a:p>
        </p:txBody>
      </p:sp>
    </p:spTree>
    <p:extLst>
      <p:ext uri="{BB962C8B-B14F-4D97-AF65-F5344CB8AC3E}">
        <p14:creationId xmlns:p14="http://schemas.microsoft.com/office/powerpoint/2010/main" val="351967274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marR="0" lvl="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287107923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marR="0" lvl="0" indent="0" algn="just" defTabSz="914400" rtl="0" eaLnBrk="0" fontAlgn="base" latinLnBrk="0" hangingPunct="0">
              <a:lnSpc>
                <a:spcPct val="107000"/>
              </a:lnSpc>
              <a:spcBef>
                <a:spcPts val="0"/>
              </a:spcBef>
              <a:spcAft>
                <a:spcPts val="0"/>
              </a:spcAft>
              <a:buClr>
                <a:srgbClr val="7030A0"/>
              </a:buClr>
              <a:buSzTx/>
              <a:buFont typeface="Wingdings" panose="05000000000000000000" pitchFamily="2" charset="2"/>
              <a:buNone/>
              <a:tabLst/>
              <a:defRPr/>
            </a:pPr>
            <a:endParaRPr lang="fr-FR" dirty="0">
              <a:latin typeface="Cambria" panose="02040503050406030204" pitchFamily="18" charset="0"/>
            </a:endParaRP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4531636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ChangeArrowheads="1" noTextEdit="1"/>
          </p:cNvSpPr>
          <p:nvPr>
            <p:ph type="sldImg" idx="4294967295"/>
          </p:nvPr>
        </p:nvSpPr>
        <p:spPr>
          <a:xfrm>
            <a:off x="439738" y="1252538"/>
            <a:ext cx="6008687" cy="3381375"/>
          </a:xfrm>
          <a:ln>
            <a:miter lim="800000"/>
          </a:ln>
        </p:spPr>
      </p:sp>
      <p:sp>
        <p:nvSpPr>
          <p:cNvPr id="7171" name="Espace réservé des commentaires 2"/>
          <p:cNvSpPr>
            <a:spLocks noGrp="1" noChangeArrowheads="1"/>
          </p:cNvSpPr>
          <p:nvPr>
            <p:ph type="body" idx="4294967295"/>
          </p:nvPr>
        </p:nvSpPr>
        <p:spPr/>
        <p:txBody>
          <a:bodyPr/>
          <a:lstStyle/>
          <a:p>
            <a:pPr marL="0" indent="0" algn="just" eaLnBrk="0" fontAlgn="base" hangingPunct="0">
              <a:lnSpc>
                <a:spcPct val="107000"/>
              </a:lnSpc>
              <a:buClr>
                <a:srgbClr val="7030A0"/>
              </a:buClr>
              <a:buFont typeface="Wingdings" panose="05000000000000000000" pitchFamily="2" charset="2"/>
              <a:buNone/>
              <a:defRPr/>
            </a:pPr>
            <a:r>
              <a:rPr lang="fr-FR" dirty="0">
                <a:latin typeface="Cambria" panose="02040503050406030204" pitchFamily="18" charset="0"/>
              </a:rPr>
              <a:t>Exemple du BTP: l’OPPBTP, qui s’est déjà considérablement investi pour accompagner les entreprises du BTP dans l’élaboration de leur DUERP, en développant les premiers outils à partir des années 2000, puis des outils interactifs à compter de 2012, et enfin l’outil « </a:t>
            </a:r>
            <a:r>
              <a:rPr lang="fr-FR" dirty="0" err="1">
                <a:latin typeface="Cambria" panose="02040503050406030204" pitchFamily="18" charset="0"/>
              </a:rPr>
              <a:t>MonDOCuniquePrem’s</a:t>
            </a:r>
            <a:r>
              <a:rPr lang="fr-FR" dirty="0">
                <a:latin typeface="Cambria" panose="02040503050406030204" pitchFamily="18" charset="0"/>
              </a:rPr>
              <a:t> » depuis 2018. Ce dernier s’adresse plus particulièrement aux petites entreprises de moins de 10 salariés, en identifiant pour chaque type de métiers 6 risques principaux. </a:t>
            </a:r>
          </a:p>
        </p:txBody>
      </p:sp>
      <p:sp>
        <p:nvSpPr>
          <p:cNvPr id="2" name="Espace réservé du numéro de diapositive 3"/>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defRPr/>
            </a:pPr>
            <a:r>
              <a:rPr lang="fr-FR" altLang="en-US">
                <a:solidFill>
                  <a:prstClr val="black"/>
                </a:solidFill>
              </a:rPr>
              <a:t>*</a:t>
            </a:r>
          </a:p>
        </p:txBody>
      </p:sp>
    </p:spTree>
    <p:extLst>
      <p:ext uri="{BB962C8B-B14F-4D97-AF65-F5344CB8AC3E}">
        <p14:creationId xmlns:p14="http://schemas.microsoft.com/office/powerpoint/2010/main" val="3987139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AA615CC-77F1-436B-B0F6-342728D32FC9}"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4207056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AA615CC-77F1-436B-B0F6-342728D32FC9}"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866136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AA615CC-77F1-436B-B0F6-342728D32FC9}"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961042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AA615CC-77F1-436B-B0F6-342728D32FC9}"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211256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40"/>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0"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AA615CC-77F1-436B-B0F6-342728D32FC9}"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623444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1"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1"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0AA615CC-77F1-436B-B0F6-342728D32FC9}"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296542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7"/>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endParaRPr lang="fr-FR"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fr-FR"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0AA615CC-77F1-436B-B0F6-342728D32FC9}"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589992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endParaRPr lang="fr-FR"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0AA615CC-77F1-436B-B0F6-342728D32FC9}"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933340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fr-FR"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fr-FR"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0AA615CC-77F1-436B-B0F6-342728D32FC9}"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955264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7"/>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9" y="2057400"/>
            <a:ext cx="393223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0AA615CC-77F1-436B-B0F6-342728D32FC9}"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441412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7"/>
            <a:ext cx="6172201"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9" y="2057400"/>
            <a:ext cx="393223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0AA615CC-77F1-436B-B0F6-342728D32FC9}"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498297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A615CC-77F1-436B-B0F6-342728D32FC9}"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827468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63" y="-2884"/>
            <a:ext cx="12190474" cy="6857142"/>
          </a:xfrm>
        </p:spPr>
      </p:pic>
      <p:pic>
        <p:nvPicPr>
          <p:cNvPr id="7" name="Picture 4" descr="Fidere Avocats logo"/>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91393" y="1476243"/>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oneTexte 8"/>
          <p:cNvSpPr txBox="1"/>
          <p:nvPr/>
        </p:nvSpPr>
        <p:spPr>
          <a:xfrm>
            <a:off x="3655053" y="2573084"/>
            <a:ext cx="4933018" cy="830997"/>
          </a:xfrm>
          <a:prstGeom prst="rect">
            <a:avLst/>
          </a:prstGeom>
          <a:noFill/>
        </p:spPr>
        <p:txBody>
          <a:bodyPr wrap="square" rtlCol="0">
            <a:spAutoFit/>
          </a:bodyPr>
          <a:lstStyle/>
          <a:p>
            <a:pPr algn="ctr">
              <a:lnSpc>
                <a:spcPct val="150000"/>
              </a:lnSpc>
            </a:pPr>
            <a:r>
              <a:rPr lang="fr-FR" sz="3200" dirty="0">
                <a:solidFill>
                  <a:prstClr val="white"/>
                </a:solidFill>
                <a:latin typeface="Impact" panose="020B0806030902050204" pitchFamily="34" charset="0"/>
                <a:cs typeface="Arial" panose="020B0604020202020204" pitchFamily="34" charset="0"/>
              </a:rPr>
              <a:t>Matinée d’actualité sociale</a:t>
            </a:r>
          </a:p>
        </p:txBody>
      </p:sp>
      <p:sp>
        <p:nvSpPr>
          <p:cNvPr id="10" name="ZoneTexte 9"/>
          <p:cNvSpPr txBox="1"/>
          <p:nvPr/>
        </p:nvSpPr>
        <p:spPr>
          <a:xfrm>
            <a:off x="3629491" y="3911835"/>
            <a:ext cx="4984142" cy="1477328"/>
          </a:xfrm>
          <a:prstGeom prst="rect">
            <a:avLst/>
          </a:prstGeom>
          <a:noFill/>
        </p:spPr>
        <p:txBody>
          <a:bodyPr wrap="square" rtlCol="0">
            <a:spAutoFit/>
          </a:bodyPr>
          <a:lstStyle/>
          <a:p>
            <a:pPr algn="ctr"/>
            <a:r>
              <a:rPr lang="fr-FR" dirty="0">
                <a:solidFill>
                  <a:prstClr val="white"/>
                </a:solidFill>
                <a:latin typeface="Arial" panose="020B0604020202020204" pitchFamily="34" charset="0"/>
                <a:cs typeface="Arial" panose="020B0604020202020204" pitchFamily="34" charset="0"/>
              </a:rPr>
              <a:t>MARDI 12 OCTOBRE 2021</a:t>
            </a:r>
          </a:p>
          <a:p>
            <a:pPr algn="ctr"/>
            <a:endParaRPr lang="fr-FR" dirty="0">
              <a:solidFill>
                <a:prstClr val="white"/>
              </a:solidFill>
              <a:latin typeface="Arial" panose="020B0604020202020204" pitchFamily="34" charset="0"/>
              <a:cs typeface="Arial" panose="020B0604020202020204" pitchFamily="34" charset="0"/>
            </a:endParaRPr>
          </a:p>
          <a:p>
            <a:r>
              <a:rPr lang="fr-FR" dirty="0">
                <a:solidFill>
                  <a:prstClr val="white"/>
                </a:solidFill>
                <a:latin typeface="Arial" panose="020B0604020202020204" pitchFamily="34" charset="0"/>
                <a:cs typeface="Arial" panose="020B0604020202020204" pitchFamily="34" charset="0"/>
              </a:rPr>
              <a:t>CHRISTOPHE FROUIN – VINCENT ROCHE</a:t>
            </a:r>
          </a:p>
          <a:p>
            <a:pPr algn="ctr">
              <a:spcBef>
                <a:spcPct val="0"/>
              </a:spcBef>
            </a:pPr>
            <a:r>
              <a:rPr lang="fr-FR" altLang="en-US" dirty="0">
                <a:solidFill>
                  <a:prstClr val="white"/>
                </a:solidFill>
                <a:latin typeface="Arial" panose="020B0604020202020204" pitchFamily="34" charset="0"/>
              </a:rPr>
              <a:t>fidere@fidereavocats.fr </a:t>
            </a:r>
          </a:p>
          <a:p>
            <a:pPr algn="ctr">
              <a:spcBef>
                <a:spcPct val="0"/>
              </a:spcBef>
            </a:pPr>
            <a:r>
              <a:rPr lang="fr-FR" altLang="en-US" dirty="0">
                <a:solidFill>
                  <a:prstClr val="white"/>
                </a:solidFill>
                <a:latin typeface="Arial" panose="020B0604020202020204" pitchFamily="34" charset="0"/>
              </a:rPr>
              <a:t>01 85 08 84 50</a:t>
            </a:r>
          </a:p>
        </p:txBody>
      </p:sp>
      <p:pic>
        <p:nvPicPr>
          <p:cNvPr id="4" name="Imag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5119" y="1109285"/>
            <a:ext cx="2808514" cy="1035204"/>
          </a:xfrm>
          <a:prstGeom prst="rect">
            <a:avLst/>
          </a:prstGeom>
        </p:spPr>
      </p:pic>
    </p:spTree>
    <p:extLst>
      <p:ext uri="{BB962C8B-B14F-4D97-AF65-F5344CB8AC3E}">
        <p14:creationId xmlns:p14="http://schemas.microsoft.com/office/powerpoint/2010/main" val="1676892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10</a:t>
            </a:fld>
            <a:endParaRPr lang="fr-FR" dirty="0">
              <a:solidFill>
                <a:prstClr val="black">
                  <a:tint val="75000"/>
                </a:prstClr>
              </a:solidFill>
            </a:endParaRPr>
          </a:p>
        </p:txBody>
      </p:sp>
      <p:sp>
        <p:nvSpPr>
          <p:cNvPr id="6" name="ZoneTexte 5"/>
          <p:cNvSpPr txBox="1"/>
          <p:nvPr/>
        </p:nvSpPr>
        <p:spPr>
          <a:xfrm>
            <a:off x="2566656" y="2951946"/>
            <a:ext cx="7058687" cy="954107"/>
          </a:xfrm>
          <a:prstGeom prst="rect">
            <a:avLst/>
          </a:prstGeom>
          <a:noFill/>
          <a:ln>
            <a:noFill/>
          </a:ln>
        </p:spPr>
        <p:txBody>
          <a:bodyPr wrap="square" rtlCol="0" anchor="ctr">
            <a:spAutoFit/>
          </a:bodyPr>
          <a:lstStyle/>
          <a:p>
            <a:pPr algn="ctr"/>
            <a:r>
              <a:rPr lang="fr-FR" sz="2800" dirty="0">
                <a:solidFill>
                  <a:srgbClr val="7030A0"/>
                </a:solidFill>
                <a:latin typeface="Impact" panose="020B0806030902050204" pitchFamily="34" charset="0"/>
              </a:rPr>
              <a:t>Renforcement des rôles du CSE et des partenaires sociaux en matière de prévention</a:t>
            </a:r>
          </a:p>
        </p:txBody>
      </p:sp>
      <p:pic>
        <p:nvPicPr>
          <p:cNvPr id="7" name="Picture 4" descr="Fidere Avocats logo"/>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0404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100</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98167"/>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Egalité de traitement</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sp>
        <p:nvSpPr>
          <p:cNvPr id="10" name="ZoneTexte 9"/>
          <p:cNvSpPr txBox="1"/>
          <p:nvPr/>
        </p:nvSpPr>
        <p:spPr>
          <a:xfrm>
            <a:off x="3177213" y="2012702"/>
            <a:ext cx="8560675" cy="3034357"/>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L'obligation à laquelle est tenu le nouvel employeur, en cas de reprise du contrat de travail du salarié d'une entreprise par </a:t>
            </a:r>
            <a:r>
              <a:rPr lang="fr-FR" b="1" dirty="0">
                <a:solidFill>
                  <a:prstClr val="black"/>
                </a:solidFill>
                <a:latin typeface="Cambria" panose="02040503050406030204" pitchFamily="18" charset="0"/>
              </a:rPr>
              <a:t>application volontaire de l'article L.1224-1 du code du travail</a:t>
            </a:r>
            <a:r>
              <a:rPr lang="fr-FR" dirty="0">
                <a:solidFill>
                  <a:prstClr val="black"/>
                </a:solidFill>
                <a:latin typeface="Cambria" panose="02040503050406030204" pitchFamily="18" charset="0"/>
              </a:rPr>
              <a:t>, de maintenir à son bénéfice les droits qui lui étaient reconnus chez son ancien employeur au jour du transfert, </a:t>
            </a:r>
            <a:r>
              <a:rPr lang="fr-FR" b="1" dirty="0">
                <a:solidFill>
                  <a:prstClr val="black"/>
                </a:solidFill>
                <a:latin typeface="Cambria" panose="02040503050406030204" pitchFamily="18" charset="0"/>
              </a:rPr>
              <a:t>justifie la différence de traitement </a:t>
            </a:r>
            <a:r>
              <a:rPr lang="fr-FR" dirty="0">
                <a:solidFill>
                  <a:prstClr val="black"/>
                </a:solidFill>
                <a:latin typeface="Cambria" panose="02040503050406030204" pitchFamily="18" charset="0"/>
              </a:rPr>
              <a:t>qui en résulte par rapport aux autres salariés.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En conséquence, doit être cassé l'arrêt qui condamne l'employeur à verser à d'autres salariés la prime de treizième mois qu'il a maintenue au seul bénéfice des salariées transférées par application volontaire de l'article L. 1224-1 du code du travail, sans que cela constitue une atteinte prohibée au principe d'égalité de traitement.</a:t>
            </a:r>
          </a:p>
        </p:txBody>
      </p:sp>
      <p:sp>
        <p:nvSpPr>
          <p:cNvPr id="19" name="ZoneTexte 18"/>
          <p:cNvSpPr txBox="1"/>
          <p:nvPr/>
        </p:nvSpPr>
        <p:spPr>
          <a:xfrm>
            <a:off x="0" y="61008"/>
            <a:ext cx="2795894" cy="523220"/>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Transferts</a:t>
            </a:r>
          </a:p>
        </p:txBody>
      </p:sp>
      <p:sp>
        <p:nvSpPr>
          <p:cNvPr id="9" name="ZoneTexte 8"/>
          <p:cNvSpPr txBox="1"/>
          <p:nvPr/>
        </p:nvSpPr>
        <p:spPr>
          <a:xfrm>
            <a:off x="0" y="5657671"/>
            <a:ext cx="2795894" cy="646331"/>
          </a:xfrm>
          <a:prstGeom prst="rect">
            <a:avLst/>
          </a:prstGeom>
          <a:noFill/>
          <a:ln>
            <a:noFill/>
          </a:ln>
        </p:spPr>
        <p:txBody>
          <a:bodyPr wrap="square" rtlCol="0">
            <a:spAutoFit/>
          </a:bodyPr>
          <a:lstStyle/>
          <a:p>
            <a:pPr algn="ctr"/>
            <a:r>
              <a:rPr lang="fr-FR" dirty="0" err="1">
                <a:solidFill>
                  <a:prstClr val="white"/>
                </a:solidFill>
                <a:latin typeface="Cambria" panose="02040503050406030204" pitchFamily="18" charset="0"/>
                <a:ea typeface="Cambria" panose="02040503050406030204" pitchFamily="18" charset="0"/>
              </a:rPr>
              <a:t>Cass</a:t>
            </a:r>
            <a:r>
              <a:rPr lang="fr-FR" dirty="0">
                <a:solidFill>
                  <a:prstClr val="white"/>
                </a:solidFill>
                <a:latin typeface="Cambria" panose="02040503050406030204" pitchFamily="18" charset="0"/>
                <a:ea typeface="Cambria" panose="02040503050406030204" pitchFamily="18" charset="0"/>
              </a:rPr>
              <a:t>. Soc., 23 juin 2021, n° 18-24.809</a:t>
            </a:r>
          </a:p>
        </p:txBody>
      </p:sp>
    </p:spTree>
    <p:extLst>
      <p:ext uri="{BB962C8B-B14F-4D97-AF65-F5344CB8AC3E}">
        <p14:creationId xmlns:p14="http://schemas.microsoft.com/office/powerpoint/2010/main" val="4215570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11</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98167"/>
            <a:ext cx="2795894" cy="461665"/>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Formation SSCT</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2476791"/>
            <a:ext cx="8560675" cy="2145331"/>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b="1" dirty="0">
                <a:solidFill>
                  <a:prstClr val="black"/>
                </a:solidFill>
                <a:latin typeface="Cambria" panose="02040503050406030204" pitchFamily="18" charset="0"/>
              </a:rPr>
              <a:t>Formation SSCT de 5 jours </a:t>
            </a:r>
            <a:r>
              <a:rPr lang="fr-FR" dirty="0">
                <a:solidFill>
                  <a:prstClr val="black"/>
                </a:solidFill>
                <a:latin typeface="Cambria" panose="02040503050406030204" pitchFamily="18" charset="0"/>
              </a:rPr>
              <a:t>pour chaque élu lors du premier mandat, 3 jours en cas de renouvellement (5 jours pour les membres de la CSSCT)</a:t>
            </a:r>
          </a:p>
          <a:p>
            <a:pPr lvl="1"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Entreprises &lt; 50 salariés =&gt; </a:t>
            </a:r>
            <a:r>
              <a:rPr lang="fr-FR" b="1" dirty="0">
                <a:solidFill>
                  <a:prstClr val="black"/>
                </a:solidFill>
                <a:latin typeface="Cambria" panose="02040503050406030204" pitchFamily="18" charset="0"/>
              </a:rPr>
              <a:t>prise en charge par les OPCO </a:t>
            </a:r>
            <a:r>
              <a:rPr lang="fr-FR" dirty="0">
                <a:solidFill>
                  <a:prstClr val="black"/>
                </a:solidFill>
                <a:latin typeface="Cambria" panose="02040503050406030204" pitchFamily="18" charset="0"/>
              </a:rPr>
              <a:t>au titre des actions utiles au développement des compétences (décret en attente).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La formation santé au travail des préventeurs devient automatique</a:t>
            </a:r>
          </a:p>
        </p:txBody>
      </p:sp>
      <p:sp>
        <p:nvSpPr>
          <p:cNvPr id="19" name="ZoneTexte 18"/>
          <p:cNvSpPr txBox="1"/>
          <p:nvPr/>
        </p:nvSpPr>
        <p:spPr>
          <a:xfrm>
            <a:off x="0" y="61008"/>
            <a:ext cx="2795894" cy="1384995"/>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CSE, partenaires sociaux et prévention</a:t>
            </a:r>
          </a:p>
        </p:txBody>
      </p:sp>
    </p:spTree>
    <p:extLst>
      <p:ext uri="{BB962C8B-B14F-4D97-AF65-F5344CB8AC3E}">
        <p14:creationId xmlns:p14="http://schemas.microsoft.com/office/powerpoint/2010/main" val="4090863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12</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2828835"/>
            <a:ext cx="2795894" cy="1200329"/>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Négociation périodique obligatoire</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2180431"/>
            <a:ext cx="8560675" cy="2738057"/>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L’ancien thème de négociation périodique obligatoire « qualité de vie au travail » est renommé en </a:t>
            </a:r>
            <a:r>
              <a:rPr lang="fr-FR" b="1" dirty="0">
                <a:solidFill>
                  <a:prstClr val="black"/>
                </a:solidFill>
                <a:latin typeface="Cambria" panose="02040503050406030204" pitchFamily="18" charset="0"/>
              </a:rPr>
              <a:t>« qualité de vie et des conditions de travail »</a:t>
            </a:r>
            <a:r>
              <a:rPr lang="fr-FR" dirty="0">
                <a:solidFill>
                  <a:prstClr val="black"/>
                </a:solidFill>
                <a:latin typeface="Cambria" panose="02040503050406030204" pitchFamily="18" charset="0"/>
              </a:rPr>
              <a:t>.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L’employeur devra donc engager, au moins une fois tous les 4 ans, cette négociation en matière de qualité de vie et des conditions de travail (tous les ans à défaut d’accord sur ce sujet).</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L’ensemble de ces dispositions étant d’ordre public, aucune dérogation n’est possible. </a:t>
            </a:r>
          </a:p>
        </p:txBody>
      </p:sp>
      <p:sp>
        <p:nvSpPr>
          <p:cNvPr id="19" name="ZoneTexte 18"/>
          <p:cNvSpPr txBox="1"/>
          <p:nvPr/>
        </p:nvSpPr>
        <p:spPr>
          <a:xfrm>
            <a:off x="0" y="61008"/>
            <a:ext cx="2795894" cy="1384995"/>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CSE, partenaires sociaux et prévention</a:t>
            </a:r>
          </a:p>
        </p:txBody>
      </p:sp>
    </p:spTree>
    <p:extLst>
      <p:ext uri="{BB962C8B-B14F-4D97-AF65-F5344CB8AC3E}">
        <p14:creationId xmlns:p14="http://schemas.microsoft.com/office/powerpoint/2010/main" val="2118396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13</a:t>
            </a:fld>
            <a:endParaRPr lang="fr-FR" dirty="0">
              <a:solidFill>
                <a:prstClr val="black">
                  <a:tint val="75000"/>
                </a:prstClr>
              </a:solidFill>
            </a:endParaRPr>
          </a:p>
        </p:txBody>
      </p:sp>
      <p:sp>
        <p:nvSpPr>
          <p:cNvPr id="6" name="ZoneTexte 5"/>
          <p:cNvSpPr txBox="1"/>
          <p:nvPr/>
        </p:nvSpPr>
        <p:spPr>
          <a:xfrm>
            <a:off x="3377682" y="3107472"/>
            <a:ext cx="5719667" cy="523220"/>
          </a:xfrm>
          <a:prstGeom prst="rect">
            <a:avLst/>
          </a:prstGeom>
          <a:noFill/>
          <a:ln>
            <a:noFill/>
          </a:ln>
        </p:spPr>
        <p:txBody>
          <a:bodyPr wrap="square" rtlCol="0" anchor="ctr">
            <a:spAutoFit/>
          </a:bodyPr>
          <a:lstStyle/>
          <a:p>
            <a:pPr algn="ctr"/>
            <a:r>
              <a:rPr lang="fr-FR" sz="2800" dirty="0">
                <a:solidFill>
                  <a:srgbClr val="7030A0"/>
                </a:solidFill>
                <a:latin typeface="Impact" panose="020B0806030902050204" pitchFamily="34" charset="0"/>
              </a:rPr>
              <a:t>Passeport de prévention </a:t>
            </a:r>
          </a:p>
        </p:txBody>
      </p:sp>
      <p:pic>
        <p:nvPicPr>
          <p:cNvPr id="7" name="Picture 4" descr="Fidere Avocats logo"/>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0456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14</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003945"/>
            <a:ext cx="2795894" cy="1200329"/>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En quoi consiste ce nouveau passeport de prévention ? </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197361" y="1735879"/>
            <a:ext cx="8560675" cy="3627147"/>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Ce passeport est un document </a:t>
            </a:r>
            <a:r>
              <a:rPr lang="fr-FR" b="1" dirty="0">
                <a:solidFill>
                  <a:prstClr val="black"/>
                </a:solidFill>
                <a:latin typeface="Cambria" panose="02040503050406030204" pitchFamily="18" charset="0"/>
              </a:rPr>
              <a:t>recensant l’ensemble des qualifications acquises </a:t>
            </a:r>
            <a:r>
              <a:rPr lang="fr-FR" dirty="0">
                <a:solidFill>
                  <a:prstClr val="black"/>
                </a:solidFill>
                <a:latin typeface="Cambria" panose="02040503050406030204" pitchFamily="18" charset="0"/>
              </a:rPr>
              <a:t>par le travailleur à l’occasion des formations en matière de santé et de sécurité au travail qu’il aura suivies.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Outre les qualifications acquises, le passeport recensera </a:t>
            </a:r>
            <a:r>
              <a:rPr lang="fr-FR" b="1" dirty="0">
                <a:solidFill>
                  <a:prstClr val="black"/>
                </a:solidFill>
                <a:latin typeface="Cambria" panose="02040503050406030204" pitchFamily="18" charset="0"/>
              </a:rPr>
              <a:t>la durée </a:t>
            </a:r>
            <a:r>
              <a:rPr lang="fr-FR" dirty="0">
                <a:solidFill>
                  <a:prstClr val="black"/>
                </a:solidFill>
                <a:latin typeface="Cambria" panose="02040503050406030204" pitchFamily="18" charset="0"/>
              </a:rPr>
              <a:t>pour laquelle cette qualification est acquise.</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L’objectif pratique de ce passeport est de permettre à l’employeur de disposer d’une </a:t>
            </a:r>
            <a:r>
              <a:rPr lang="fr-FR" b="1" dirty="0">
                <a:solidFill>
                  <a:prstClr val="black"/>
                </a:solidFill>
                <a:latin typeface="Cambria" panose="02040503050406030204" pitchFamily="18" charset="0"/>
              </a:rPr>
              <a:t>meilleure visibilité </a:t>
            </a:r>
            <a:r>
              <a:rPr lang="fr-FR" dirty="0">
                <a:solidFill>
                  <a:prstClr val="black"/>
                </a:solidFill>
                <a:latin typeface="Cambria" panose="02040503050406030204" pitchFamily="18" charset="0"/>
              </a:rPr>
              <a:t>sur l’ensemble de son entreprise et ainsi mettre en œuvre des mesures de formations plus adaptées à son personnel.</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Entrée en vigueur =&gt; au plus tard le</a:t>
            </a:r>
            <a:r>
              <a:rPr lang="fr-FR" b="1" dirty="0">
                <a:solidFill>
                  <a:prstClr val="black"/>
                </a:solidFill>
                <a:latin typeface="Cambria" panose="02040503050406030204" pitchFamily="18" charset="0"/>
              </a:rPr>
              <a:t> 1</a:t>
            </a:r>
            <a:r>
              <a:rPr lang="fr-FR" b="1" baseline="30000" dirty="0">
                <a:solidFill>
                  <a:prstClr val="black"/>
                </a:solidFill>
                <a:latin typeface="Cambria" panose="02040503050406030204" pitchFamily="18" charset="0"/>
              </a:rPr>
              <a:t>er</a:t>
            </a:r>
            <a:r>
              <a:rPr lang="fr-FR" b="1" dirty="0">
                <a:solidFill>
                  <a:prstClr val="black"/>
                </a:solidFill>
                <a:latin typeface="Cambria" panose="02040503050406030204" pitchFamily="18" charset="0"/>
              </a:rPr>
              <a:t> octobre 2022 </a:t>
            </a:r>
            <a:r>
              <a:rPr lang="fr-FR" dirty="0">
                <a:solidFill>
                  <a:prstClr val="black"/>
                </a:solidFill>
                <a:latin typeface="Cambria" panose="02040503050406030204" pitchFamily="18" charset="0"/>
              </a:rPr>
              <a:t>(en attente d’un décret).</a:t>
            </a:r>
          </a:p>
        </p:txBody>
      </p:sp>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Le passeport de prévention</a:t>
            </a:r>
          </a:p>
        </p:txBody>
      </p:sp>
    </p:spTree>
    <p:extLst>
      <p:ext uri="{BB962C8B-B14F-4D97-AF65-F5344CB8AC3E}">
        <p14:creationId xmlns:p14="http://schemas.microsoft.com/office/powerpoint/2010/main" val="1218442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15</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1516667"/>
            <a:ext cx="2795894" cy="461665"/>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Contenu</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1" y="1452226"/>
            <a:ext cx="8560675" cy="959878"/>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Ce passeport comprendra </a:t>
            </a:r>
            <a:r>
              <a:rPr lang="fr-FR" b="1" dirty="0">
                <a:solidFill>
                  <a:prstClr val="black"/>
                </a:solidFill>
                <a:latin typeface="Cambria" panose="02040503050406030204" pitchFamily="18" charset="0"/>
              </a:rPr>
              <a:t>l’ensemble des certifications, attestations, diplômes obtenus</a:t>
            </a:r>
            <a:r>
              <a:rPr lang="fr-FR" dirty="0">
                <a:solidFill>
                  <a:prstClr val="black"/>
                </a:solidFill>
                <a:latin typeface="Cambria" panose="02040503050406030204" pitchFamily="18" charset="0"/>
              </a:rPr>
              <a:t> par le salarié à l’occasion de formations relatives à la santé et à la sécurité au travail.</a:t>
            </a:r>
          </a:p>
        </p:txBody>
      </p:sp>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Le passeport de prévention</a:t>
            </a:r>
          </a:p>
        </p:txBody>
      </p:sp>
      <p:sp>
        <p:nvSpPr>
          <p:cNvPr id="9" name="ZoneTexte 8"/>
          <p:cNvSpPr txBox="1"/>
          <p:nvPr/>
        </p:nvSpPr>
        <p:spPr>
          <a:xfrm>
            <a:off x="0" y="3968729"/>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Qui pourra remplir ce passeport ?</a:t>
            </a:r>
          </a:p>
        </p:txBody>
      </p:sp>
      <p:sp>
        <p:nvSpPr>
          <p:cNvPr id="11" name="ZoneTexte 10"/>
          <p:cNvSpPr txBox="1"/>
          <p:nvPr/>
        </p:nvSpPr>
        <p:spPr>
          <a:xfrm>
            <a:off x="3377240" y="3152609"/>
            <a:ext cx="8560675" cy="2463238"/>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Trois personnes/organismes peuvent compléter ce passeport :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b="1" dirty="0">
                <a:solidFill>
                  <a:prstClr val="black"/>
                </a:solidFill>
                <a:latin typeface="Cambria" panose="02040503050406030204" pitchFamily="18" charset="0"/>
              </a:rPr>
              <a:t>L’employeur</a:t>
            </a:r>
            <a:r>
              <a:rPr lang="fr-FR" dirty="0">
                <a:solidFill>
                  <a:prstClr val="black"/>
                </a:solidFill>
                <a:latin typeface="Cambria" panose="02040503050406030204" pitchFamily="18" charset="0"/>
              </a:rPr>
              <a:t> lorsque les formations sont dispensées à son initiative ;</a:t>
            </a:r>
          </a:p>
          <a:p>
            <a:pPr lvl="1"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b="1" dirty="0">
                <a:solidFill>
                  <a:prstClr val="black"/>
                </a:solidFill>
                <a:latin typeface="Cambria" panose="02040503050406030204" pitchFamily="18" charset="0"/>
              </a:rPr>
              <a:t>Tout organisme de formation </a:t>
            </a:r>
            <a:r>
              <a:rPr lang="fr-FR" dirty="0">
                <a:solidFill>
                  <a:prstClr val="black"/>
                </a:solidFill>
                <a:latin typeface="Cambria" panose="02040503050406030204" pitchFamily="18" charset="0"/>
              </a:rPr>
              <a:t>lorsqu’il dispense une formation ;</a:t>
            </a:r>
          </a:p>
          <a:p>
            <a:pPr lvl="1"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b="1" dirty="0">
                <a:solidFill>
                  <a:prstClr val="black"/>
                </a:solidFill>
                <a:latin typeface="Cambria" panose="02040503050406030204" pitchFamily="18" charset="0"/>
              </a:rPr>
              <a:t>Le travailleur lui-même</a:t>
            </a:r>
            <a:r>
              <a:rPr lang="fr-FR" dirty="0">
                <a:solidFill>
                  <a:prstClr val="black"/>
                </a:solidFill>
                <a:latin typeface="Cambria" panose="02040503050406030204" pitchFamily="18" charset="0"/>
              </a:rPr>
              <a:t> lorsque la formation a été suivie par sa propre initiative. </a:t>
            </a:r>
          </a:p>
        </p:txBody>
      </p:sp>
    </p:spTree>
    <p:extLst>
      <p:ext uri="{BB962C8B-B14F-4D97-AF65-F5344CB8AC3E}">
        <p14:creationId xmlns:p14="http://schemas.microsoft.com/office/powerpoint/2010/main" val="187107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16</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2828835"/>
            <a:ext cx="2795894" cy="1200329"/>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Qui pourra avoir accès à ce passeport ? </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Le passeport de prévention</a:t>
            </a:r>
          </a:p>
        </p:txBody>
      </p:sp>
      <p:sp>
        <p:nvSpPr>
          <p:cNvPr id="11" name="ZoneTexte 10"/>
          <p:cNvSpPr txBox="1"/>
          <p:nvPr/>
        </p:nvSpPr>
        <p:spPr>
          <a:xfrm>
            <a:off x="3377243" y="2345561"/>
            <a:ext cx="8560675" cy="2166875"/>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En tant que </a:t>
            </a:r>
            <a:r>
              <a:rPr lang="fr-FR" b="1" dirty="0">
                <a:solidFill>
                  <a:prstClr val="black"/>
                </a:solidFill>
                <a:latin typeface="Cambria" panose="02040503050406030204" pitchFamily="18" charset="0"/>
              </a:rPr>
              <a:t>donnée personnelle</a:t>
            </a:r>
            <a:r>
              <a:rPr lang="fr-FR" dirty="0">
                <a:solidFill>
                  <a:prstClr val="black"/>
                </a:solidFill>
                <a:latin typeface="Cambria" panose="02040503050406030204" pitchFamily="18" charset="0"/>
              </a:rPr>
              <a:t>, le travailleur pourra autoriser son employeur a consulter l’ensemble des données contenues dans son passeport.</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Les modalités d’accès et de mise en œuvre du passeport devront être déterminées par le Comité National de Prévention et de Santé au Travail (</a:t>
            </a:r>
            <a:r>
              <a:rPr lang="fr-FR" b="1" dirty="0">
                <a:solidFill>
                  <a:prstClr val="black"/>
                </a:solidFill>
                <a:latin typeface="Cambria" panose="02040503050406030204" pitchFamily="18" charset="0"/>
              </a:rPr>
              <a:t>CNPST</a:t>
            </a:r>
            <a:r>
              <a:rPr lang="fr-FR" dirty="0">
                <a:solidFill>
                  <a:prstClr val="black"/>
                </a:solidFill>
                <a:latin typeface="Cambria" panose="02040503050406030204" pitchFamily="18" charset="0"/>
              </a:rPr>
              <a:t>), créé spécialement à cette occasion, et dont le fonctionnement sera déterminé par décret. </a:t>
            </a:r>
          </a:p>
        </p:txBody>
      </p:sp>
    </p:spTree>
    <p:extLst>
      <p:ext uri="{BB962C8B-B14F-4D97-AF65-F5344CB8AC3E}">
        <p14:creationId xmlns:p14="http://schemas.microsoft.com/office/powerpoint/2010/main" val="38964391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17</a:t>
            </a:fld>
            <a:endParaRPr lang="fr-FR" dirty="0">
              <a:solidFill>
                <a:prstClr val="black">
                  <a:tint val="75000"/>
                </a:prstClr>
              </a:solidFill>
            </a:endParaRPr>
          </a:p>
        </p:txBody>
      </p:sp>
      <p:sp>
        <p:nvSpPr>
          <p:cNvPr id="6" name="ZoneTexte 5"/>
          <p:cNvSpPr txBox="1"/>
          <p:nvPr/>
        </p:nvSpPr>
        <p:spPr>
          <a:xfrm>
            <a:off x="3377682" y="2892029"/>
            <a:ext cx="5719667" cy="954107"/>
          </a:xfrm>
          <a:prstGeom prst="rect">
            <a:avLst/>
          </a:prstGeom>
          <a:noFill/>
          <a:ln>
            <a:noFill/>
          </a:ln>
        </p:spPr>
        <p:txBody>
          <a:bodyPr wrap="square" rtlCol="0" anchor="ctr">
            <a:spAutoFit/>
          </a:bodyPr>
          <a:lstStyle/>
          <a:p>
            <a:pPr algn="ctr"/>
            <a:r>
              <a:rPr lang="fr-FR" sz="2800" dirty="0">
                <a:solidFill>
                  <a:srgbClr val="7030A0"/>
                </a:solidFill>
                <a:latin typeface="Impact" panose="020B0806030902050204" pitchFamily="34" charset="0"/>
              </a:rPr>
              <a:t>Nouvelle définition du harcèlement sexuel</a:t>
            </a:r>
          </a:p>
        </p:txBody>
      </p:sp>
      <p:pic>
        <p:nvPicPr>
          <p:cNvPr id="7" name="Picture 4" descr="Fidere Avocats logo"/>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3945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18</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003945"/>
            <a:ext cx="2795894" cy="461665"/>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Nouvelle définition</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1197870"/>
            <a:ext cx="8560675" cy="4812600"/>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Outre la connotation sexuelle des propos ou des comportement, une connotation </a:t>
            </a:r>
            <a:r>
              <a:rPr lang="fr-FR" b="1" u="sng" dirty="0">
                <a:solidFill>
                  <a:prstClr val="black"/>
                </a:solidFill>
                <a:latin typeface="Cambria" panose="02040503050406030204" pitchFamily="18" charset="0"/>
              </a:rPr>
              <a:t>sexiste</a:t>
            </a:r>
            <a:r>
              <a:rPr lang="fr-FR" dirty="0">
                <a:solidFill>
                  <a:prstClr val="black"/>
                </a:solidFill>
                <a:latin typeface="Cambria" panose="02040503050406030204" pitchFamily="18" charset="0"/>
              </a:rPr>
              <a:t> pourra désormais permettre de caractériser un harcèlement sexuel.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Désormais, un </a:t>
            </a:r>
            <a:r>
              <a:rPr lang="fr-FR" b="1" dirty="0">
                <a:solidFill>
                  <a:prstClr val="black"/>
                </a:solidFill>
                <a:latin typeface="Cambria" panose="02040503050406030204" pitchFamily="18" charset="0"/>
              </a:rPr>
              <a:t>harcèlement de groupe </a:t>
            </a:r>
            <a:r>
              <a:rPr lang="fr-FR" dirty="0">
                <a:solidFill>
                  <a:prstClr val="black"/>
                </a:solidFill>
                <a:latin typeface="Cambria" panose="02040503050406030204" pitchFamily="18" charset="0"/>
              </a:rPr>
              <a:t>sera constitué :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Lorsqu’un salarié subit des propos ou comportements venant de plusieurs personnes, de manière concertée ou à l’instigation de l’une d’elles et ce, même si chacune de ces personne n’a pas agi de façon répétée.</a:t>
            </a:r>
          </a:p>
          <a:p>
            <a:pPr marL="742950" lvl="1" indent="-285750" algn="just" eaLnBrk="0" fontAlgn="base" hangingPunct="0">
              <a:lnSpc>
                <a:spcPct val="107000"/>
              </a:lnSpc>
              <a:buClr>
                <a:srgbClr val="7030A0"/>
              </a:buClr>
              <a:buFont typeface="Courier New" panose="02070309020205020404" pitchFamily="49" charset="0"/>
              <a:buChar char="o"/>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Lorsqu’un salarié subit des propos ou comportements, successivement, venant de plusieurs personnes et ce, même en l’absence de concertation dès lors que ces personnes savent que ces propos ou comportement caractérisent une répétition.</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Pour rappel, </a:t>
            </a:r>
            <a:r>
              <a:rPr lang="fr-FR" u="sng" dirty="0">
                <a:solidFill>
                  <a:prstClr val="black"/>
                </a:solidFill>
                <a:latin typeface="Cambria" panose="02040503050406030204" pitchFamily="18" charset="0"/>
              </a:rPr>
              <a:t>l’intention de l’auteur</a:t>
            </a:r>
            <a:r>
              <a:rPr lang="fr-FR" dirty="0">
                <a:solidFill>
                  <a:prstClr val="black"/>
                </a:solidFill>
                <a:latin typeface="Cambria" panose="02040503050406030204" pitchFamily="18" charset="0"/>
              </a:rPr>
              <a:t> d’un harcèlement n’aura pas à être prouvée par la victime. </a:t>
            </a:r>
          </a:p>
        </p:txBody>
      </p:sp>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Harcèlement sexuel</a:t>
            </a:r>
          </a:p>
        </p:txBody>
      </p:sp>
    </p:spTree>
    <p:extLst>
      <p:ext uri="{BB962C8B-B14F-4D97-AF65-F5344CB8AC3E}">
        <p14:creationId xmlns:p14="http://schemas.microsoft.com/office/powerpoint/2010/main" val="39723051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19</a:t>
            </a:fld>
            <a:endParaRPr lang="fr-FR" dirty="0">
              <a:solidFill>
                <a:prstClr val="black">
                  <a:tint val="75000"/>
                </a:prstClr>
              </a:solidFill>
            </a:endParaRPr>
          </a:p>
        </p:txBody>
      </p:sp>
      <p:sp>
        <p:nvSpPr>
          <p:cNvPr id="6" name="ZoneTexte 5"/>
          <p:cNvSpPr txBox="1"/>
          <p:nvPr/>
        </p:nvSpPr>
        <p:spPr>
          <a:xfrm>
            <a:off x="3377682" y="2892029"/>
            <a:ext cx="5719667" cy="954107"/>
          </a:xfrm>
          <a:prstGeom prst="rect">
            <a:avLst/>
          </a:prstGeom>
          <a:noFill/>
          <a:ln>
            <a:noFill/>
          </a:ln>
        </p:spPr>
        <p:txBody>
          <a:bodyPr wrap="square" rtlCol="0" anchor="ctr">
            <a:spAutoFit/>
          </a:bodyPr>
          <a:lstStyle/>
          <a:p>
            <a:pPr algn="ctr"/>
            <a:r>
              <a:rPr lang="fr-FR" sz="2800" dirty="0">
                <a:solidFill>
                  <a:srgbClr val="7030A0"/>
                </a:solidFill>
                <a:latin typeface="Impact" panose="020B0806030902050204" pitchFamily="34" charset="0"/>
              </a:rPr>
              <a:t>L’amélioration du service de santé au travail et de son organisation</a:t>
            </a:r>
          </a:p>
        </p:txBody>
      </p:sp>
      <p:pic>
        <p:nvPicPr>
          <p:cNvPr id="7" name="Picture 4" descr="Fidere Avocats logo"/>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4047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2</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1"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ZoneTexte 3"/>
          <p:cNvSpPr txBox="1"/>
          <p:nvPr/>
        </p:nvSpPr>
        <p:spPr>
          <a:xfrm>
            <a:off x="-963" y="3167390"/>
            <a:ext cx="2795893" cy="523220"/>
          </a:xfrm>
          <a:prstGeom prst="rect">
            <a:avLst/>
          </a:prstGeom>
          <a:noFill/>
          <a:ln>
            <a:noFill/>
          </a:ln>
        </p:spPr>
        <p:txBody>
          <a:bodyPr wrap="square" rtlCol="0">
            <a:spAutoFit/>
          </a:bodyPr>
          <a:lstStyle/>
          <a:p>
            <a:pPr algn="ctr"/>
            <a:r>
              <a:rPr lang="fr-FR" sz="2800" dirty="0">
                <a:solidFill>
                  <a:schemeClr val="bg1"/>
                </a:solidFill>
                <a:latin typeface="Impact" panose="020B0806030902050204" pitchFamily="34" charset="0"/>
              </a:rPr>
              <a:t>PROGRAMME</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schemeClr val="bg1"/>
              </a:solidFill>
              <a:latin typeface="Impact" panose="020B0806030902050204" pitchFamily="34" charset="0"/>
            </a:endParaRPr>
          </a:p>
        </p:txBody>
      </p:sp>
      <p:sp>
        <p:nvSpPr>
          <p:cNvPr id="11" name="ZoneTexte 10"/>
          <p:cNvSpPr txBox="1"/>
          <p:nvPr/>
        </p:nvSpPr>
        <p:spPr>
          <a:xfrm>
            <a:off x="3559630" y="1485071"/>
            <a:ext cx="8169729" cy="3690113"/>
          </a:xfrm>
          <a:prstGeom prst="rect">
            <a:avLst/>
          </a:prstGeom>
          <a:noFill/>
        </p:spPr>
        <p:txBody>
          <a:bodyPr wrap="square" rtlCol="0">
            <a:spAutoFit/>
          </a:bodyPr>
          <a:lstStyle/>
          <a:p>
            <a:pPr marL="800100" lvl="1" indent="-342900" algn="just">
              <a:lnSpc>
                <a:spcPct val="200000"/>
              </a:lnSpc>
              <a:buClr>
                <a:srgbClr val="5B2A97"/>
              </a:buClr>
              <a:buFont typeface="+mj-lt"/>
              <a:buAutoNum type="arabicPeriod"/>
            </a:pPr>
            <a:r>
              <a:rPr lang="fr-FR" sz="2000" b="1" dirty="0">
                <a:latin typeface="Cambria" panose="02040503050406030204" pitchFamily="18" charset="0"/>
                <a:ea typeface="Cambria" panose="02040503050406030204" pitchFamily="18" charset="0"/>
                <a:cs typeface="Arial" panose="020B0604020202020204" pitchFamily="34" charset="0"/>
              </a:rPr>
              <a:t>Mesures sociales de la Loi Santé</a:t>
            </a:r>
          </a:p>
          <a:p>
            <a:pPr marL="800100" lvl="1" indent="-342900" algn="just">
              <a:lnSpc>
                <a:spcPct val="200000"/>
              </a:lnSpc>
              <a:buClr>
                <a:srgbClr val="5B2A97"/>
              </a:buClr>
              <a:buFont typeface="+mj-lt"/>
              <a:buAutoNum type="arabicPeriod"/>
            </a:pPr>
            <a:r>
              <a:rPr lang="fr-FR" sz="2000" b="1" dirty="0">
                <a:latin typeface="Cambria" panose="02040503050406030204" pitchFamily="18" charset="0"/>
                <a:ea typeface="Cambria" panose="02040503050406030204" pitchFamily="18" charset="0"/>
                <a:cs typeface="Arial" panose="020B0604020202020204" pitchFamily="34" charset="0"/>
              </a:rPr>
              <a:t>Mesures sociales de la Loi Climat</a:t>
            </a:r>
          </a:p>
          <a:p>
            <a:pPr marL="800100" lvl="1" indent="-342900" algn="just">
              <a:lnSpc>
                <a:spcPct val="200000"/>
              </a:lnSpc>
              <a:buClr>
                <a:srgbClr val="5B2A97"/>
              </a:buClr>
              <a:buFont typeface="+mj-lt"/>
              <a:buAutoNum type="arabicPeriod"/>
            </a:pPr>
            <a:r>
              <a:rPr lang="fr-FR" sz="2000" b="1">
                <a:latin typeface="Cambria" panose="02040503050406030204" pitchFamily="18" charset="0"/>
                <a:ea typeface="Cambria" panose="02040503050406030204" pitchFamily="18" charset="0"/>
                <a:cs typeface="Arial" panose="020B0604020202020204" pitchFamily="34" charset="0"/>
              </a:rPr>
              <a:t>PASS </a:t>
            </a:r>
            <a:r>
              <a:rPr lang="fr-FR" sz="2000" b="1" dirty="0">
                <a:latin typeface="Cambria" panose="02040503050406030204" pitchFamily="18" charset="0"/>
                <a:ea typeface="Cambria" panose="02040503050406030204" pitchFamily="18" charset="0"/>
                <a:cs typeface="Arial" panose="020B0604020202020204" pitchFamily="34" charset="0"/>
              </a:rPr>
              <a:t>sanitaire dans l’entreprise</a:t>
            </a:r>
          </a:p>
          <a:p>
            <a:pPr marL="800100" lvl="1" indent="-342900" algn="just">
              <a:lnSpc>
                <a:spcPct val="200000"/>
              </a:lnSpc>
              <a:buClr>
                <a:srgbClr val="5B2A97"/>
              </a:buClr>
              <a:buFont typeface="+mj-lt"/>
              <a:buAutoNum type="arabicPeriod"/>
            </a:pPr>
            <a:r>
              <a:rPr lang="fr-FR" sz="2000" b="1" dirty="0">
                <a:latin typeface="Cambria" panose="02040503050406030204" pitchFamily="18" charset="0"/>
                <a:ea typeface="Cambria" panose="02040503050406030204" pitchFamily="18" charset="0"/>
                <a:cs typeface="Arial" panose="020B0604020202020204" pitchFamily="34" charset="0"/>
              </a:rPr>
              <a:t>Protection sociale complémentaire : catégories objectives</a:t>
            </a:r>
          </a:p>
          <a:p>
            <a:pPr marL="800100" lvl="1" indent="-342900" algn="just">
              <a:lnSpc>
                <a:spcPct val="200000"/>
              </a:lnSpc>
              <a:buClr>
                <a:srgbClr val="5B2A97"/>
              </a:buClr>
              <a:buFont typeface="+mj-lt"/>
              <a:buAutoNum type="arabicPeriod"/>
            </a:pPr>
            <a:r>
              <a:rPr lang="fr-FR" sz="2000" b="1" dirty="0">
                <a:latin typeface="Cambria" panose="02040503050406030204" pitchFamily="18" charset="0"/>
                <a:ea typeface="Cambria" panose="02040503050406030204" pitchFamily="18" charset="0"/>
                <a:cs typeface="Arial" panose="020B0604020202020204" pitchFamily="34" charset="0"/>
              </a:rPr>
              <a:t>Régime social des repas d’affaires</a:t>
            </a:r>
          </a:p>
          <a:p>
            <a:pPr marL="800100" lvl="1" indent="-342900" algn="just">
              <a:lnSpc>
                <a:spcPct val="200000"/>
              </a:lnSpc>
              <a:buClr>
                <a:srgbClr val="5B2A97"/>
              </a:buClr>
              <a:buFont typeface="+mj-lt"/>
              <a:buAutoNum type="arabicPeriod"/>
            </a:pPr>
            <a:r>
              <a:rPr lang="fr-FR" sz="2000" b="1" dirty="0">
                <a:latin typeface="Cambria" panose="02040503050406030204" pitchFamily="18" charset="0"/>
                <a:ea typeface="Cambria" panose="02040503050406030204" pitchFamily="18" charset="0"/>
                <a:cs typeface="Arial" panose="020B0604020202020204" pitchFamily="34" charset="0"/>
              </a:rPr>
              <a:t>Jurisprudence</a:t>
            </a: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8374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20</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Le service de santé au travail</a:t>
            </a:r>
          </a:p>
        </p:txBody>
      </p:sp>
      <p:sp>
        <p:nvSpPr>
          <p:cNvPr id="9" name="ZoneTexte 8"/>
          <p:cNvSpPr txBox="1"/>
          <p:nvPr/>
        </p:nvSpPr>
        <p:spPr>
          <a:xfrm>
            <a:off x="0" y="3333253"/>
            <a:ext cx="2795894" cy="461665"/>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Nouvelle mission</a:t>
            </a:r>
          </a:p>
        </p:txBody>
      </p:sp>
      <p:sp>
        <p:nvSpPr>
          <p:cNvPr id="11" name="ZoneTexte 10"/>
          <p:cNvSpPr txBox="1"/>
          <p:nvPr/>
        </p:nvSpPr>
        <p:spPr>
          <a:xfrm>
            <a:off x="3377243" y="2201537"/>
            <a:ext cx="8560675" cy="3034357"/>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Service de santé ou SST =&gt; « </a:t>
            </a:r>
            <a:r>
              <a:rPr lang="fr-FR" b="1" dirty="0">
                <a:solidFill>
                  <a:prstClr val="black"/>
                </a:solidFill>
                <a:latin typeface="Cambria" panose="02040503050406030204" pitchFamily="18" charset="0"/>
              </a:rPr>
              <a:t>Service de prévention et de santé au travail </a:t>
            </a:r>
            <a:r>
              <a:rPr lang="fr-FR" dirty="0">
                <a:solidFill>
                  <a:prstClr val="black"/>
                </a:solidFill>
                <a:latin typeface="Cambria" panose="02040503050406030204" pitchFamily="18" charset="0"/>
              </a:rPr>
              <a:t>» ou </a:t>
            </a:r>
            <a:r>
              <a:rPr lang="fr-FR" b="1" dirty="0">
                <a:solidFill>
                  <a:prstClr val="black"/>
                </a:solidFill>
                <a:latin typeface="Cambria" panose="02040503050406030204" pitchFamily="18" charset="0"/>
              </a:rPr>
              <a:t>SPST</a:t>
            </a:r>
            <a:r>
              <a:rPr lang="fr-FR" dirty="0">
                <a:solidFill>
                  <a:prstClr val="black"/>
                </a:solidFill>
                <a:latin typeface="Cambria" panose="02040503050406030204" pitchFamily="18" charset="0"/>
              </a:rPr>
              <a:t>.</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Traditionnellement, mission exclusive = éviter toute altération de la santé des travailleurs du fait de leur travail notamment en conseillant l’employeur sur les conditions de travail.</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Une mission supplémentaire = </a:t>
            </a:r>
            <a:r>
              <a:rPr lang="fr-FR" b="1" dirty="0">
                <a:solidFill>
                  <a:prstClr val="black"/>
                </a:solidFill>
                <a:latin typeface="Cambria" panose="02040503050406030204" pitchFamily="18" charset="0"/>
              </a:rPr>
              <a:t>contribuer à la réalisation d’objectifs de santé publique </a:t>
            </a:r>
            <a:r>
              <a:rPr lang="fr-FR" dirty="0">
                <a:solidFill>
                  <a:prstClr val="black"/>
                </a:solidFill>
                <a:latin typeface="Cambria" panose="02040503050406030204" pitchFamily="18" charset="0"/>
              </a:rPr>
              <a:t>afin de </a:t>
            </a:r>
            <a:r>
              <a:rPr lang="fr-FR" b="1" dirty="0">
                <a:solidFill>
                  <a:prstClr val="black"/>
                </a:solidFill>
                <a:latin typeface="Cambria" panose="02040503050406030204" pitchFamily="18" charset="0"/>
              </a:rPr>
              <a:t>préserver un état de santé </a:t>
            </a:r>
            <a:r>
              <a:rPr lang="fr-FR" dirty="0">
                <a:solidFill>
                  <a:prstClr val="black"/>
                </a:solidFill>
                <a:latin typeface="Cambria" panose="02040503050406030204" pitchFamily="18" charset="0"/>
              </a:rPr>
              <a:t>du travailleur compatible avec son maintien en emploi et ce, durant toute sa vie professionnelle. </a:t>
            </a:r>
          </a:p>
        </p:txBody>
      </p:sp>
    </p:spTree>
    <p:extLst>
      <p:ext uri="{BB962C8B-B14F-4D97-AF65-F5344CB8AC3E}">
        <p14:creationId xmlns:p14="http://schemas.microsoft.com/office/powerpoint/2010/main" val="35353904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21</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244"/>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013257"/>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Les nouveaux objectifs des SPST</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1576926"/>
            <a:ext cx="8560675" cy="3945054"/>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Afin de réaliser la nouvelle mission qui leur est confiée, les SPST devront :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b="1" dirty="0">
                <a:solidFill>
                  <a:prstClr val="black"/>
                </a:solidFill>
                <a:latin typeface="Cambria" panose="02040503050406030204" pitchFamily="18" charset="0"/>
              </a:rPr>
              <a:t>Apporter leur aide à l’entreprise</a:t>
            </a:r>
            <a:r>
              <a:rPr lang="fr-FR" dirty="0">
                <a:solidFill>
                  <a:prstClr val="black"/>
                </a:solidFill>
                <a:latin typeface="Cambria" panose="02040503050406030204" pitchFamily="18" charset="0"/>
              </a:rPr>
              <a:t>, de manière pluridisciplinaire, pour l’évaluation et la prévention des risques professionnels ;</a:t>
            </a:r>
          </a:p>
          <a:p>
            <a:pPr lvl="1"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Accompagner l’employeur, les travailleurs et leurs représentants dans </a:t>
            </a:r>
            <a:r>
              <a:rPr lang="fr-FR" b="1" dirty="0">
                <a:solidFill>
                  <a:prstClr val="black"/>
                </a:solidFill>
                <a:latin typeface="Cambria" panose="02040503050406030204" pitchFamily="18" charset="0"/>
              </a:rPr>
              <a:t>l’analyse de l’impact des changements organisationnels </a:t>
            </a:r>
            <a:r>
              <a:rPr lang="fr-FR" dirty="0">
                <a:solidFill>
                  <a:prstClr val="black"/>
                </a:solidFill>
                <a:latin typeface="Cambria" panose="02040503050406030204" pitchFamily="18" charset="0"/>
              </a:rPr>
              <a:t>important dans l’entreprise (en tenant compte notamment du télétravail le cas échéant) ;</a:t>
            </a:r>
          </a:p>
          <a:p>
            <a:pPr lvl="1"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Participer à des </a:t>
            </a:r>
            <a:r>
              <a:rPr lang="fr-FR" b="1" dirty="0">
                <a:solidFill>
                  <a:prstClr val="black"/>
                </a:solidFill>
                <a:latin typeface="Cambria" panose="02040503050406030204" pitchFamily="18" charset="0"/>
              </a:rPr>
              <a:t>actions de promotion </a:t>
            </a:r>
            <a:r>
              <a:rPr lang="fr-FR" dirty="0">
                <a:solidFill>
                  <a:prstClr val="black"/>
                </a:solidFill>
                <a:latin typeface="Cambria" panose="02040503050406030204" pitchFamily="18" charset="0"/>
              </a:rPr>
              <a:t>de la santé sur le lieu de travail.</a:t>
            </a:r>
          </a:p>
          <a:p>
            <a:pPr marL="742950" lvl="1" indent="-285750" algn="just" eaLnBrk="0" fontAlgn="base" hangingPunct="0">
              <a:lnSpc>
                <a:spcPct val="107000"/>
              </a:lnSpc>
              <a:buClr>
                <a:srgbClr val="7030A0"/>
              </a:buClr>
              <a:buFont typeface="Courier New" panose="02070309020205020404" pitchFamily="49" charset="0"/>
              <a:buChar char="o"/>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En outre, la mission de conseil de l’employeur porte désormais sur la </a:t>
            </a:r>
            <a:r>
              <a:rPr lang="fr-FR" b="1" dirty="0">
                <a:solidFill>
                  <a:prstClr val="black"/>
                </a:solidFill>
                <a:latin typeface="Cambria" panose="02040503050406030204" pitchFamily="18" charset="0"/>
              </a:rPr>
              <a:t>qualité de vie et les conditions de travail</a:t>
            </a:r>
            <a:r>
              <a:rPr lang="fr-FR" dirty="0">
                <a:solidFill>
                  <a:prstClr val="black"/>
                </a:solidFill>
                <a:latin typeface="Cambria" panose="02040503050406030204" pitchFamily="18" charset="0"/>
              </a:rPr>
              <a:t>.</a:t>
            </a:r>
          </a:p>
        </p:txBody>
      </p:sp>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Le service de santé au travail</a:t>
            </a:r>
          </a:p>
        </p:txBody>
      </p:sp>
    </p:spTree>
    <p:extLst>
      <p:ext uri="{BB962C8B-B14F-4D97-AF65-F5344CB8AC3E}">
        <p14:creationId xmlns:p14="http://schemas.microsoft.com/office/powerpoint/2010/main" val="4267248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22</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244"/>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013257"/>
            <a:ext cx="2795894" cy="1200329"/>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Le renforcement des équipes des SPST</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1344530"/>
            <a:ext cx="8560675" cy="4537781"/>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Les SPST étaient composés jusqu’à présent : </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De médecins du travail</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De collaborateurs des médecins</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D’internes en médecine</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Des intervenants en prévention des risques professionnels </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D’infirmiers </a:t>
            </a:r>
          </a:p>
          <a:p>
            <a:pPr marL="742950" lvl="1" indent="-285750" algn="just" eaLnBrk="0" fontAlgn="base" hangingPunct="0">
              <a:lnSpc>
                <a:spcPct val="107000"/>
              </a:lnSpc>
              <a:buClr>
                <a:srgbClr val="7030A0"/>
              </a:buClr>
              <a:buFont typeface="Courier New" panose="02070309020205020404" pitchFamily="49" charset="0"/>
              <a:buChar char="o"/>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Dorénavant, cette équipe pourra être </a:t>
            </a:r>
            <a:r>
              <a:rPr lang="fr-FR" b="1" dirty="0">
                <a:solidFill>
                  <a:prstClr val="black"/>
                </a:solidFill>
                <a:latin typeface="Cambria" panose="02040503050406030204" pitchFamily="18" charset="0"/>
              </a:rPr>
              <a:t>complétée</a:t>
            </a:r>
            <a:r>
              <a:rPr lang="fr-FR" dirty="0">
                <a:solidFill>
                  <a:prstClr val="black"/>
                </a:solidFill>
                <a:latin typeface="Cambria" panose="02040503050406030204" pitchFamily="18" charset="0"/>
              </a:rPr>
              <a:t> par : </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Des assistants de SPST</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Des professionnels recrutés après avis des médecins du travail </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Des auxiliaires médicaux disposant de compétences en santé au travail</a:t>
            </a:r>
          </a:p>
          <a:p>
            <a:pPr marL="742950" lvl="1" indent="-285750" algn="just" eaLnBrk="0" fontAlgn="base" hangingPunct="0">
              <a:lnSpc>
                <a:spcPct val="107000"/>
              </a:lnSpc>
              <a:buClr>
                <a:srgbClr val="7030A0"/>
              </a:buClr>
              <a:buFont typeface="Courier New" panose="02070309020205020404" pitchFamily="49" charset="0"/>
              <a:buChar char="o"/>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Dans les zones caractérisées par un nombre insuffisant de médecins du travail, un </a:t>
            </a:r>
            <a:r>
              <a:rPr lang="fr-FR" b="1" dirty="0">
                <a:solidFill>
                  <a:prstClr val="black"/>
                </a:solidFill>
                <a:latin typeface="Cambria" panose="02040503050406030204" pitchFamily="18" charset="0"/>
              </a:rPr>
              <a:t>médecin de ville </a:t>
            </a:r>
            <a:r>
              <a:rPr lang="fr-FR" dirty="0">
                <a:solidFill>
                  <a:prstClr val="black"/>
                </a:solidFill>
                <a:latin typeface="Cambria" panose="02040503050406030204" pitchFamily="18" charset="0"/>
              </a:rPr>
              <a:t>disposant d’une formation en médecine du travail pourra collaborer avec les SPST. </a:t>
            </a:r>
          </a:p>
        </p:txBody>
      </p:sp>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Le service de santé au travail</a:t>
            </a:r>
          </a:p>
        </p:txBody>
      </p:sp>
    </p:spTree>
    <p:extLst>
      <p:ext uri="{BB962C8B-B14F-4D97-AF65-F5344CB8AC3E}">
        <p14:creationId xmlns:p14="http://schemas.microsoft.com/office/powerpoint/2010/main" val="22972828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23</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244"/>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1885998"/>
            <a:ext cx="2795894" cy="461665"/>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Médecin du travail</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1033394"/>
            <a:ext cx="8560675" cy="2166875"/>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 médecin du travail, outre la formation spécifique en matière de santé au travail dont il doit bénéficier, devra consacrer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b="1" dirty="0">
                <a:solidFill>
                  <a:prstClr val="black"/>
                </a:solidFill>
                <a:latin typeface="Cambria" panose="02040503050406030204" pitchFamily="18" charset="0"/>
              </a:rPr>
              <a:t>Un tiers de son temps au milieu de travail </a:t>
            </a:r>
          </a:p>
          <a:p>
            <a:pPr lvl="1"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Deux tiers de son temps à la participation aux instances internes et territoriales. </a:t>
            </a:r>
          </a:p>
        </p:txBody>
      </p:sp>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Le service de santé au travail</a:t>
            </a:r>
          </a:p>
        </p:txBody>
      </p:sp>
      <p:sp>
        <p:nvSpPr>
          <p:cNvPr id="11" name="ZoneTexte 10"/>
          <p:cNvSpPr txBox="1"/>
          <p:nvPr/>
        </p:nvSpPr>
        <p:spPr>
          <a:xfrm>
            <a:off x="0" y="4187211"/>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Infirmiers en santé au travail</a:t>
            </a:r>
          </a:p>
        </p:txBody>
      </p:sp>
      <p:sp>
        <p:nvSpPr>
          <p:cNvPr id="12" name="ZoneTexte 11"/>
          <p:cNvSpPr txBox="1"/>
          <p:nvPr/>
        </p:nvSpPr>
        <p:spPr>
          <a:xfrm>
            <a:off x="3377242" y="4011074"/>
            <a:ext cx="8560675" cy="1552605"/>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L’infirmier au travail doit bénéficier d’une </a:t>
            </a:r>
            <a:r>
              <a:rPr lang="fr-FR" b="1" dirty="0">
                <a:solidFill>
                  <a:prstClr val="black"/>
                </a:solidFill>
                <a:latin typeface="Cambria" panose="02040503050406030204" pitchFamily="18" charset="0"/>
              </a:rPr>
              <a:t>formation spécifique en santé au travail </a:t>
            </a:r>
            <a:r>
              <a:rPr lang="fr-FR" dirty="0">
                <a:solidFill>
                  <a:prstClr val="black"/>
                </a:solidFill>
                <a:latin typeface="Cambria" panose="02040503050406030204" pitchFamily="18" charset="0"/>
              </a:rPr>
              <a:t>(à définir par décret).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A défaut, c’est </a:t>
            </a:r>
            <a:r>
              <a:rPr lang="fr-FR" b="1" dirty="0">
                <a:solidFill>
                  <a:prstClr val="black"/>
                </a:solidFill>
                <a:latin typeface="Cambria" panose="02040503050406030204" pitchFamily="18" charset="0"/>
              </a:rPr>
              <a:t>à l’employeur </a:t>
            </a:r>
            <a:r>
              <a:rPr lang="fr-FR" dirty="0">
                <a:solidFill>
                  <a:prstClr val="black"/>
                </a:solidFill>
                <a:latin typeface="Cambria" panose="02040503050406030204" pitchFamily="18" charset="0"/>
              </a:rPr>
              <a:t>de l’y inscrire et de prendre en charge les frais relatifs à cette formation. </a:t>
            </a:r>
          </a:p>
        </p:txBody>
      </p:sp>
    </p:spTree>
    <p:extLst>
      <p:ext uri="{BB962C8B-B14F-4D97-AF65-F5344CB8AC3E}">
        <p14:creationId xmlns:p14="http://schemas.microsoft.com/office/powerpoint/2010/main" val="23174482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24</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244"/>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1516668"/>
            <a:ext cx="2795894" cy="1569660"/>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Les services proposés par les SPST interentreprises</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2" y="1377014"/>
            <a:ext cx="8560675" cy="1848968"/>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Les SPST interentreprises doivent fournir un </a:t>
            </a:r>
            <a:r>
              <a:rPr lang="fr-FR" b="1" dirty="0">
                <a:solidFill>
                  <a:prstClr val="black"/>
                </a:solidFill>
                <a:latin typeface="Cambria" panose="02040503050406030204" pitchFamily="18" charset="0"/>
              </a:rPr>
              <a:t>socle de services </a:t>
            </a:r>
            <a:r>
              <a:rPr lang="fr-FR" dirty="0">
                <a:solidFill>
                  <a:prstClr val="black"/>
                </a:solidFill>
                <a:latin typeface="Cambria" panose="02040503050406030204" pitchFamily="18" charset="0"/>
              </a:rPr>
              <a:t>couvrant l’ensemble de leurs missions. Ce socle est obligatoire et constitue les services minimums devant être proposés.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En outre, les SPST interentreprises peuvent proposer des services complémentaires de façon facultative.</a:t>
            </a:r>
          </a:p>
        </p:txBody>
      </p:sp>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Le service de santé au travail</a:t>
            </a:r>
          </a:p>
        </p:txBody>
      </p:sp>
      <p:sp>
        <p:nvSpPr>
          <p:cNvPr id="9" name="ZoneTexte 8"/>
          <p:cNvSpPr txBox="1"/>
          <p:nvPr/>
        </p:nvSpPr>
        <p:spPr>
          <a:xfrm>
            <a:off x="0" y="4002546"/>
            <a:ext cx="2795894" cy="1938992"/>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Le nouveau système de tarification des SPST interentreprises</a:t>
            </a:r>
          </a:p>
        </p:txBody>
      </p:sp>
      <p:sp>
        <p:nvSpPr>
          <p:cNvPr id="11" name="ZoneTexte 10"/>
          <p:cNvSpPr txBox="1"/>
          <p:nvPr/>
        </p:nvSpPr>
        <p:spPr>
          <a:xfrm>
            <a:off x="3377243" y="4036786"/>
            <a:ext cx="8560675" cy="1870512"/>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Les services obligatoires des services interentreprises font désormais l’objet d’une </a:t>
            </a:r>
            <a:r>
              <a:rPr lang="fr-FR" b="1" dirty="0">
                <a:solidFill>
                  <a:prstClr val="black"/>
                </a:solidFill>
                <a:latin typeface="Cambria" panose="02040503050406030204" pitchFamily="18" charset="0"/>
              </a:rPr>
              <a:t>cotisation proportionnelle au nombre de travailleurs </a:t>
            </a:r>
            <a:r>
              <a:rPr lang="fr-FR" dirty="0">
                <a:solidFill>
                  <a:prstClr val="black"/>
                </a:solidFill>
                <a:latin typeface="Cambria" panose="02040503050406030204" pitchFamily="18" charset="0"/>
              </a:rPr>
              <a:t>suivis dont le montant est fixé par l’AG du service en fonction d’un montant minimal fixé par décret.</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Les services complémentaires ou spécifiques seront facturés sur la base d’une grille tarifaire approuvée par l’AG du service. </a:t>
            </a:r>
          </a:p>
        </p:txBody>
      </p:sp>
    </p:spTree>
    <p:extLst>
      <p:ext uri="{BB962C8B-B14F-4D97-AF65-F5344CB8AC3E}">
        <p14:creationId xmlns:p14="http://schemas.microsoft.com/office/powerpoint/2010/main" val="16714147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25</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Le service de santé au travail</a:t>
            </a:r>
          </a:p>
        </p:txBody>
      </p:sp>
      <p:sp>
        <p:nvSpPr>
          <p:cNvPr id="13" name="ZoneTexte 12"/>
          <p:cNvSpPr txBox="1"/>
          <p:nvPr/>
        </p:nvSpPr>
        <p:spPr>
          <a:xfrm>
            <a:off x="0" y="3120519"/>
            <a:ext cx="2795894" cy="1200329"/>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Gouvernance des SPST interentreprises</a:t>
            </a:r>
          </a:p>
        </p:txBody>
      </p:sp>
      <p:sp>
        <p:nvSpPr>
          <p:cNvPr id="14" name="ZoneTexte 13"/>
          <p:cNvSpPr txBox="1"/>
          <p:nvPr/>
        </p:nvSpPr>
        <p:spPr>
          <a:xfrm>
            <a:off x="3377242" y="2637245"/>
            <a:ext cx="8560675" cy="2166875"/>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La gouvernance des SPST interentreprises est confiée à un </a:t>
            </a:r>
            <a:r>
              <a:rPr lang="fr-FR" b="1" dirty="0">
                <a:solidFill>
                  <a:prstClr val="black"/>
                </a:solidFill>
                <a:latin typeface="Cambria" panose="02040503050406030204" pitchFamily="18" charset="0"/>
              </a:rPr>
              <a:t>conseil composé de façon paritaire </a:t>
            </a:r>
            <a:r>
              <a:rPr lang="fr-FR" dirty="0">
                <a:solidFill>
                  <a:prstClr val="black"/>
                </a:solidFill>
                <a:latin typeface="Cambria" panose="02040503050406030204" pitchFamily="18" charset="0"/>
              </a:rPr>
              <a:t>par des représentants des salariés des entreprises adhérentes ainsi que par des représentants des employeurs.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Ces représentants seront désignés par les OS représentatives au niveau national et interprofessionnel ou au niveau de la branche si le SPST n’a pas vocation a excéder le niveau de la branche professionnelle. </a:t>
            </a:r>
          </a:p>
        </p:txBody>
      </p:sp>
    </p:spTree>
    <p:extLst>
      <p:ext uri="{BB962C8B-B14F-4D97-AF65-F5344CB8AC3E}">
        <p14:creationId xmlns:p14="http://schemas.microsoft.com/office/powerpoint/2010/main" val="16457544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26</a:t>
            </a:fld>
            <a:endParaRPr lang="fr-FR" dirty="0">
              <a:solidFill>
                <a:prstClr val="black">
                  <a:tint val="75000"/>
                </a:prstClr>
              </a:solidFill>
            </a:endParaRPr>
          </a:p>
        </p:txBody>
      </p:sp>
      <p:sp>
        <p:nvSpPr>
          <p:cNvPr id="6" name="ZoneTexte 5"/>
          <p:cNvSpPr txBox="1"/>
          <p:nvPr/>
        </p:nvSpPr>
        <p:spPr>
          <a:xfrm>
            <a:off x="3377682" y="2676585"/>
            <a:ext cx="5719667" cy="1384995"/>
          </a:xfrm>
          <a:prstGeom prst="rect">
            <a:avLst/>
          </a:prstGeom>
          <a:noFill/>
          <a:ln>
            <a:noFill/>
          </a:ln>
        </p:spPr>
        <p:txBody>
          <a:bodyPr wrap="square" rtlCol="0" anchor="ctr">
            <a:spAutoFit/>
          </a:bodyPr>
          <a:lstStyle/>
          <a:p>
            <a:pPr algn="ctr"/>
            <a:r>
              <a:rPr lang="fr-FR" sz="2800" dirty="0">
                <a:solidFill>
                  <a:srgbClr val="7030A0"/>
                </a:solidFill>
                <a:latin typeface="Impact" panose="020B0806030902050204" pitchFamily="34" charset="0"/>
              </a:rPr>
              <a:t>L’amélioration du suivi médical et la lutte contre la désinsertion professionnelle</a:t>
            </a:r>
          </a:p>
        </p:txBody>
      </p:sp>
      <p:pic>
        <p:nvPicPr>
          <p:cNvPr id="7" name="Picture 4" descr="Fidere Avocats logo"/>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957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27</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333253"/>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Modalités du suivi médical</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3120662"/>
            <a:ext cx="8560675" cy="1256178"/>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Possibilité d’organiser le </a:t>
            </a:r>
            <a:r>
              <a:rPr lang="fr-FR" b="1" dirty="0">
                <a:solidFill>
                  <a:prstClr val="black"/>
                </a:solidFill>
                <a:latin typeface="Cambria" panose="02040503050406030204" pitchFamily="18" charset="0"/>
              </a:rPr>
              <a:t>suivi médical à distance </a:t>
            </a:r>
            <a:r>
              <a:rPr lang="fr-FR" dirty="0">
                <a:solidFill>
                  <a:prstClr val="black"/>
                </a:solidFill>
                <a:latin typeface="Cambria" panose="02040503050406030204" pitchFamily="18" charset="0"/>
              </a:rPr>
              <a:t>avec l’accord du travailleur concerné.</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Un décret à paraître précisera les modalités d’application du dispositif.</a:t>
            </a:r>
          </a:p>
        </p:txBody>
      </p:sp>
      <p:sp>
        <p:nvSpPr>
          <p:cNvPr id="19" name="ZoneTexte 18"/>
          <p:cNvSpPr txBox="1"/>
          <p:nvPr/>
        </p:nvSpPr>
        <p:spPr>
          <a:xfrm>
            <a:off x="0" y="61008"/>
            <a:ext cx="2795894" cy="1384995"/>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Suivi médical et lutte contre la désinsertion </a:t>
            </a:r>
          </a:p>
        </p:txBody>
      </p:sp>
    </p:spTree>
    <p:extLst>
      <p:ext uri="{BB962C8B-B14F-4D97-AF65-F5344CB8AC3E}">
        <p14:creationId xmlns:p14="http://schemas.microsoft.com/office/powerpoint/2010/main" val="21845758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28</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333253"/>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Création de la visite de </a:t>
            </a:r>
            <a:r>
              <a:rPr lang="fr-FR" sz="2400" dirty="0" err="1">
                <a:solidFill>
                  <a:prstClr val="white"/>
                </a:solidFill>
                <a:latin typeface="Cambria" panose="02040503050406030204" pitchFamily="18" charset="0"/>
                <a:ea typeface="Cambria" panose="02040503050406030204" pitchFamily="18" charset="0"/>
              </a:rPr>
              <a:t>mi-carrière</a:t>
            </a:r>
            <a:endParaRPr lang="fr-FR" sz="2400" dirty="0">
              <a:solidFill>
                <a:prstClr val="white"/>
              </a:solidFill>
              <a:latin typeface="Cambria" panose="02040503050406030204" pitchFamily="18" charset="0"/>
              <a:ea typeface="Cambria" panose="02040503050406030204" pitchFamily="18" charset="0"/>
            </a:endParaRP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1565366"/>
            <a:ext cx="8560675" cy="2145267"/>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Une visite médicale dite de « </a:t>
            </a:r>
            <a:r>
              <a:rPr lang="fr-FR" dirty="0" err="1">
                <a:solidFill>
                  <a:prstClr val="black"/>
                </a:solidFill>
                <a:latin typeface="Cambria" panose="02040503050406030204" pitchFamily="18" charset="0"/>
              </a:rPr>
              <a:t>mi-carrière</a:t>
            </a:r>
            <a:r>
              <a:rPr lang="fr-FR" dirty="0">
                <a:solidFill>
                  <a:prstClr val="black"/>
                </a:solidFill>
                <a:latin typeface="Cambria" panose="02040503050406030204" pitchFamily="18" charset="0"/>
              </a:rPr>
              <a:t> » devra être organisée dans plusieurs cas : </a:t>
            </a:r>
          </a:p>
          <a:p>
            <a:pPr marL="742950" lvl="1" indent="-285750" algn="just" eaLnBrk="0" fontAlgn="base" hangingPunct="0">
              <a:lnSpc>
                <a:spcPct val="107000"/>
              </a:lnSpc>
              <a:buClr>
                <a:srgbClr val="7030A0"/>
              </a:buClr>
              <a:buFont typeface="Courier New" panose="02070309020205020404" pitchFamily="49" charset="0"/>
              <a:buChar char="o"/>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à une échéance déterminée par un accord de branche ou, à défaut, durant </a:t>
            </a:r>
            <a:r>
              <a:rPr lang="fr-FR" b="1" dirty="0">
                <a:solidFill>
                  <a:prstClr val="black"/>
                </a:solidFill>
                <a:latin typeface="Cambria" panose="02040503050406030204" pitchFamily="18" charset="0"/>
              </a:rPr>
              <a:t>l’année civile des 45 ans </a:t>
            </a:r>
            <a:r>
              <a:rPr lang="fr-FR" dirty="0">
                <a:solidFill>
                  <a:prstClr val="black"/>
                </a:solidFill>
                <a:latin typeface="Cambria" panose="02040503050406030204" pitchFamily="18" charset="0"/>
              </a:rPr>
              <a:t>du salarié</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de manière conjointe avec un autre visite médicale dans les 2 ans suivants le 45</a:t>
            </a:r>
            <a:r>
              <a:rPr lang="fr-FR" baseline="30000" dirty="0">
                <a:solidFill>
                  <a:prstClr val="black"/>
                </a:solidFill>
                <a:latin typeface="Cambria" panose="02040503050406030204" pitchFamily="18" charset="0"/>
              </a:rPr>
              <a:t>ème</a:t>
            </a:r>
            <a:r>
              <a:rPr lang="fr-FR" dirty="0">
                <a:solidFill>
                  <a:prstClr val="black"/>
                </a:solidFill>
                <a:latin typeface="Cambria" panose="02040503050406030204" pitchFamily="18" charset="0"/>
              </a:rPr>
              <a:t> anniversaire du salarié</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pour les salariés </a:t>
            </a:r>
            <a:r>
              <a:rPr lang="fr-FR" dirty="0" err="1">
                <a:solidFill>
                  <a:prstClr val="black"/>
                </a:solidFill>
                <a:latin typeface="Cambria" panose="02040503050406030204" pitchFamily="18" charset="0"/>
              </a:rPr>
              <a:t>désinsérés</a:t>
            </a:r>
            <a:r>
              <a:rPr lang="fr-FR" dirty="0">
                <a:solidFill>
                  <a:prstClr val="black"/>
                </a:solidFill>
                <a:latin typeface="Cambria" panose="02040503050406030204" pitchFamily="18" charset="0"/>
              </a:rPr>
              <a:t> professionnellement, </a:t>
            </a:r>
            <a:r>
              <a:rPr lang="fr-FR" b="1" dirty="0">
                <a:solidFill>
                  <a:prstClr val="black"/>
                </a:solidFill>
                <a:latin typeface="Cambria" panose="02040503050406030204" pitchFamily="18" charset="0"/>
              </a:rPr>
              <a:t>dès le retour à l’emploi</a:t>
            </a:r>
          </a:p>
        </p:txBody>
      </p:sp>
      <p:sp>
        <p:nvSpPr>
          <p:cNvPr id="19" name="ZoneTexte 18"/>
          <p:cNvSpPr txBox="1"/>
          <p:nvPr/>
        </p:nvSpPr>
        <p:spPr>
          <a:xfrm>
            <a:off x="0" y="61008"/>
            <a:ext cx="2795894" cy="1384995"/>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Suivi médical et lutte contre la désinsertion </a:t>
            </a:r>
          </a:p>
        </p:txBody>
      </p:sp>
      <p:sp>
        <p:nvSpPr>
          <p:cNvPr id="11" name="ZoneTexte 10"/>
          <p:cNvSpPr txBox="1"/>
          <p:nvPr/>
        </p:nvSpPr>
        <p:spPr>
          <a:xfrm>
            <a:off x="3377243" y="4135339"/>
            <a:ext cx="8560675" cy="1848904"/>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Son objet :</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établir un </a:t>
            </a:r>
            <a:r>
              <a:rPr lang="fr-FR" b="1" dirty="0">
                <a:solidFill>
                  <a:prstClr val="black"/>
                </a:solidFill>
                <a:latin typeface="Cambria" panose="02040503050406030204" pitchFamily="18" charset="0"/>
              </a:rPr>
              <a:t>état des lieux de l’adéquation </a:t>
            </a:r>
            <a:r>
              <a:rPr lang="fr-FR" dirty="0">
                <a:solidFill>
                  <a:prstClr val="black"/>
                </a:solidFill>
                <a:latin typeface="Cambria" panose="02040503050406030204" pitchFamily="18" charset="0"/>
              </a:rPr>
              <a:t>entre le poste de travail et l’état de santé à date</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évaluer les </a:t>
            </a:r>
            <a:r>
              <a:rPr lang="fr-FR" b="1" dirty="0">
                <a:solidFill>
                  <a:prstClr val="black"/>
                </a:solidFill>
                <a:latin typeface="Cambria" panose="02040503050406030204" pitchFamily="18" charset="0"/>
              </a:rPr>
              <a:t>risques de désinsertion professionnelle</a:t>
            </a:r>
          </a:p>
          <a:p>
            <a:pPr marL="742950" lvl="1" indent="-285750" algn="just" eaLnBrk="0" fontAlgn="base" hangingPunct="0">
              <a:lnSpc>
                <a:spcPct val="107000"/>
              </a:lnSpc>
              <a:buClr>
                <a:srgbClr val="7030A0"/>
              </a:buClr>
              <a:buFont typeface="Courier New" panose="02070309020205020404" pitchFamily="49" charset="0"/>
              <a:buChar char="o"/>
              <a:defRPr/>
            </a:pPr>
            <a:r>
              <a:rPr lang="fr-FR" b="1" dirty="0">
                <a:solidFill>
                  <a:prstClr val="black"/>
                </a:solidFill>
                <a:latin typeface="Cambria" panose="02040503050406030204" pitchFamily="18" charset="0"/>
              </a:rPr>
              <a:t>sensibiliser le travailleur </a:t>
            </a:r>
            <a:r>
              <a:rPr lang="fr-FR" dirty="0">
                <a:solidFill>
                  <a:prstClr val="black"/>
                </a:solidFill>
                <a:latin typeface="Cambria" panose="02040503050406030204" pitchFamily="18" charset="0"/>
              </a:rPr>
              <a:t>aux enjeux du vieillissement au travail et à la prévention des risques professionnels</a:t>
            </a:r>
          </a:p>
        </p:txBody>
      </p:sp>
    </p:spTree>
    <p:extLst>
      <p:ext uri="{BB962C8B-B14F-4D97-AF65-F5344CB8AC3E}">
        <p14:creationId xmlns:p14="http://schemas.microsoft.com/office/powerpoint/2010/main" val="39169583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29</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2787661"/>
            <a:ext cx="2795894" cy="1569660"/>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Rendez-vous de liaison en cas d’arrêt de longue durée</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482174" y="2411693"/>
            <a:ext cx="8560675" cy="367152"/>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p:txBody>
      </p:sp>
      <p:sp>
        <p:nvSpPr>
          <p:cNvPr id="19" name="ZoneTexte 18"/>
          <p:cNvSpPr txBox="1"/>
          <p:nvPr/>
        </p:nvSpPr>
        <p:spPr>
          <a:xfrm>
            <a:off x="0" y="61008"/>
            <a:ext cx="2795894" cy="1384995"/>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Suivi médical et lutte contre la désinsertion </a:t>
            </a:r>
          </a:p>
        </p:txBody>
      </p:sp>
      <p:sp>
        <p:nvSpPr>
          <p:cNvPr id="11" name="ZoneTexte 10"/>
          <p:cNvSpPr txBox="1"/>
          <p:nvPr/>
        </p:nvSpPr>
        <p:spPr>
          <a:xfrm>
            <a:off x="3377243" y="1462586"/>
            <a:ext cx="8560675" cy="4219810"/>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En cas </a:t>
            </a:r>
            <a:r>
              <a:rPr lang="fr-FR" b="1" dirty="0">
                <a:solidFill>
                  <a:prstClr val="black"/>
                </a:solidFill>
                <a:latin typeface="Cambria" panose="02040503050406030204" pitchFamily="18" charset="0"/>
              </a:rPr>
              <a:t>d’absence de longue durée</a:t>
            </a:r>
            <a:r>
              <a:rPr lang="fr-FR" dirty="0">
                <a:solidFill>
                  <a:prstClr val="black"/>
                </a:solidFill>
                <a:latin typeface="Cambria" panose="02040503050406030204" pitchFamily="18" charset="0"/>
              </a:rPr>
              <a:t> après un accident, une maladie ou dans le cadre d’un congé maternité, un </a:t>
            </a:r>
            <a:r>
              <a:rPr lang="fr-FR" b="1" dirty="0">
                <a:solidFill>
                  <a:prstClr val="black"/>
                </a:solidFill>
                <a:latin typeface="Cambria" panose="02040503050406030204" pitchFamily="18" charset="0"/>
              </a:rPr>
              <a:t>rendez-vous de liaison </a:t>
            </a:r>
            <a:r>
              <a:rPr lang="fr-FR" dirty="0">
                <a:solidFill>
                  <a:prstClr val="black"/>
                </a:solidFill>
                <a:latin typeface="Cambria" panose="02040503050406030204" pitchFamily="18" charset="0"/>
              </a:rPr>
              <a:t>peut être organisé entre l’employeur et le salarié, à l’initiative de l’un ou de l’autre.</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La durée de l’absence sera fixée par </a:t>
            </a:r>
            <a:r>
              <a:rPr lang="fr-FR" u="sng" dirty="0">
                <a:solidFill>
                  <a:prstClr val="black"/>
                </a:solidFill>
                <a:latin typeface="Cambria" panose="02040503050406030204" pitchFamily="18" charset="0"/>
              </a:rPr>
              <a:t>décret.</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Objet de ce rendez-vous = </a:t>
            </a:r>
            <a:r>
              <a:rPr lang="fr-FR" b="1" dirty="0">
                <a:solidFill>
                  <a:prstClr val="black"/>
                </a:solidFill>
                <a:latin typeface="Cambria" panose="02040503050406030204" pitchFamily="18" charset="0"/>
              </a:rPr>
              <a:t>informer le salarié </a:t>
            </a:r>
            <a:r>
              <a:rPr lang="fr-FR" dirty="0">
                <a:solidFill>
                  <a:prstClr val="black"/>
                </a:solidFill>
                <a:latin typeface="Cambria" panose="02040503050406030204" pitchFamily="18" charset="0"/>
              </a:rPr>
              <a:t>sur :</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la possibilité dont il dispose de bénéficier </a:t>
            </a:r>
            <a:r>
              <a:rPr lang="fr-FR" b="1" dirty="0">
                <a:solidFill>
                  <a:prstClr val="black"/>
                </a:solidFill>
                <a:latin typeface="Cambria" panose="02040503050406030204" pitchFamily="18" charset="0"/>
              </a:rPr>
              <a:t>d’actions de prévention </a:t>
            </a:r>
            <a:r>
              <a:rPr lang="fr-FR" dirty="0">
                <a:solidFill>
                  <a:prstClr val="black"/>
                </a:solidFill>
                <a:latin typeface="Cambria" panose="02040503050406030204" pitchFamily="18" charset="0"/>
              </a:rPr>
              <a:t>de la désinsertion professionnelle, </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l’examen de </a:t>
            </a:r>
            <a:r>
              <a:rPr lang="fr-FR" b="1" dirty="0" err="1">
                <a:solidFill>
                  <a:prstClr val="black"/>
                </a:solidFill>
                <a:latin typeface="Cambria" panose="02040503050406030204" pitchFamily="18" charset="0"/>
              </a:rPr>
              <a:t>préreprise</a:t>
            </a:r>
            <a:r>
              <a:rPr lang="fr-FR" dirty="0">
                <a:solidFill>
                  <a:prstClr val="black"/>
                </a:solidFill>
                <a:latin typeface="Cambria" panose="02040503050406030204" pitchFamily="18" charset="0"/>
              </a:rPr>
              <a:t> et la possibilité pour le travailleur de le solliciter </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les mesures </a:t>
            </a:r>
            <a:r>
              <a:rPr lang="fr-FR" b="1" dirty="0">
                <a:solidFill>
                  <a:prstClr val="black"/>
                </a:solidFill>
                <a:latin typeface="Cambria" panose="02040503050406030204" pitchFamily="18" charset="0"/>
              </a:rPr>
              <a:t>d’aménagement</a:t>
            </a:r>
            <a:r>
              <a:rPr lang="fr-FR" dirty="0">
                <a:solidFill>
                  <a:prstClr val="black"/>
                </a:solidFill>
                <a:latin typeface="Cambria" panose="02040503050406030204" pitchFamily="18" charset="0"/>
              </a:rPr>
              <a:t> du poste et du temps de travail.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b="1" u="sng" dirty="0">
                <a:solidFill>
                  <a:prstClr val="black"/>
                </a:solidFill>
                <a:latin typeface="Cambria" panose="02040503050406030204" pitchFamily="18" charset="0"/>
              </a:rPr>
              <a:t>L’employeur doit informer</a:t>
            </a:r>
            <a:r>
              <a:rPr lang="fr-FR" b="1" dirty="0">
                <a:solidFill>
                  <a:prstClr val="black"/>
                </a:solidFill>
                <a:latin typeface="Cambria" panose="02040503050406030204" pitchFamily="18" charset="0"/>
              </a:rPr>
              <a:t> </a:t>
            </a:r>
            <a:r>
              <a:rPr lang="fr-FR" dirty="0">
                <a:solidFill>
                  <a:prstClr val="black"/>
                </a:solidFill>
                <a:latin typeface="Cambria" panose="02040503050406030204" pitchFamily="18" charset="0"/>
              </a:rPr>
              <a:t>le salarié de la possibilité d’organiser ce rendez-vous. Aucune conséquence ne pourra être tirée de son éventuel refus.</a:t>
            </a:r>
          </a:p>
        </p:txBody>
      </p:sp>
    </p:spTree>
    <p:extLst>
      <p:ext uri="{BB962C8B-B14F-4D97-AF65-F5344CB8AC3E}">
        <p14:creationId xmlns:p14="http://schemas.microsoft.com/office/powerpoint/2010/main" val="2818776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3</a:t>
            </a:fld>
            <a:endParaRPr lang="fr-FR" dirty="0">
              <a:solidFill>
                <a:prstClr val="black">
                  <a:tint val="75000"/>
                </a:prstClr>
              </a:solidFill>
            </a:endParaRPr>
          </a:p>
        </p:txBody>
      </p:sp>
      <p:sp>
        <p:nvSpPr>
          <p:cNvPr id="6" name="ZoneTexte 5"/>
          <p:cNvSpPr txBox="1"/>
          <p:nvPr/>
        </p:nvSpPr>
        <p:spPr>
          <a:xfrm>
            <a:off x="2698230" y="3045917"/>
            <a:ext cx="7704944" cy="646331"/>
          </a:xfrm>
          <a:prstGeom prst="rect">
            <a:avLst/>
          </a:prstGeom>
          <a:noFill/>
          <a:ln>
            <a:noFill/>
          </a:ln>
        </p:spPr>
        <p:txBody>
          <a:bodyPr wrap="square" rtlCol="0" anchor="ctr">
            <a:spAutoFit/>
          </a:bodyPr>
          <a:lstStyle/>
          <a:p>
            <a:pPr marL="514350" indent="-514350" algn="ctr">
              <a:buFont typeface="+mj-lt"/>
              <a:buAutoNum type="arabicPeriod"/>
            </a:pPr>
            <a:r>
              <a:rPr lang="fr-FR" sz="3600" dirty="0">
                <a:solidFill>
                  <a:srgbClr val="7030A0"/>
                </a:solidFill>
                <a:latin typeface="Impact" panose="020B0806030902050204" pitchFamily="34" charset="0"/>
              </a:rPr>
              <a:t>Loi Santé </a:t>
            </a:r>
          </a:p>
        </p:txBody>
      </p:sp>
      <p:pic>
        <p:nvPicPr>
          <p:cNvPr id="7"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2676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30</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2787661"/>
            <a:ext cx="2795894" cy="1200329"/>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Visites de pré-reprise et de reprise</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482174" y="2411693"/>
            <a:ext cx="8560675" cy="367152"/>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p:txBody>
      </p:sp>
      <p:sp>
        <p:nvSpPr>
          <p:cNvPr id="19" name="ZoneTexte 18"/>
          <p:cNvSpPr txBox="1"/>
          <p:nvPr/>
        </p:nvSpPr>
        <p:spPr>
          <a:xfrm>
            <a:off x="0" y="61008"/>
            <a:ext cx="2795894" cy="1384995"/>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Suivi médical et lutte contre la désinsertion </a:t>
            </a:r>
          </a:p>
        </p:txBody>
      </p:sp>
      <p:sp>
        <p:nvSpPr>
          <p:cNvPr id="11" name="ZoneTexte 10"/>
          <p:cNvSpPr txBox="1"/>
          <p:nvPr/>
        </p:nvSpPr>
        <p:spPr>
          <a:xfrm>
            <a:off x="3377243" y="1758954"/>
            <a:ext cx="8560675" cy="3627083"/>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b="1" dirty="0">
                <a:solidFill>
                  <a:prstClr val="black"/>
                </a:solidFill>
                <a:latin typeface="Cambria" panose="02040503050406030204" pitchFamily="18" charset="0"/>
              </a:rPr>
              <a:t>Visite de pré-reprise </a:t>
            </a:r>
            <a:r>
              <a:rPr lang="fr-FR" dirty="0">
                <a:solidFill>
                  <a:prstClr val="black"/>
                </a:solidFill>
                <a:latin typeface="Cambria" panose="02040503050406030204" pitchFamily="18" charset="0"/>
              </a:rPr>
              <a:t>:</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Elle devrait être réservée au même public (salariée en arrêt de travail de longue durée, i.e. &gt; 3 mois)</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Elle pourra être organisée à </a:t>
            </a:r>
            <a:r>
              <a:rPr lang="fr-FR" b="1" dirty="0">
                <a:solidFill>
                  <a:prstClr val="black"/>
                </a:solidFill>
                <a:latin typeface="Cambria" panose="02040503050406030204" pitchFamily="18" charset="0"/>
              </a:rPr>
              <a:t>l’initiative</a:t>
            </a:r>
            <a:r>
              <a:rPr lang="fr-FR" dirty="0">
                <a:solidFill>
                  <a:prstClr val="black"/>
                </a:solidFill>
                <a:latin typeface="Cambria" panose="02040503050406030204" pitchFamily="18" charset="0"/>
              </a:rPr>
              <a:t> du travailleur, médecin traitant, des services de l’assurance-maladie </a:t>
            </a:r>
            <a:r>
              <a:rPr lang="fr-FR" b="1" dirty="0">
                <a:solidFill>
                  <a:prstClr val="black"/>
                </a:solidFill>
                <a:latin typeface="Cambria" panose="02040503050406030204" pitchFamily="18" charset="0"/>
              </a:rPr>
              <a:t>mais également du médecin du travail </a:t>
            </a:r>
            <a:r>
              <a:rPr lang="fr-FR" dirty="0">
                <a:solidFill>
                  <a:prstClr val="black"/>
                </a:solidFill>
                <a:latin typeface="Cambria" panose="02040503050406030204" pitchFamily="18" charset="0"/>
              </a:rPr>
              <a:t>dès lors que le retour au poste de travail est anticipé (nouveauté).</a:t>
            </a:r>
          </a:p>
          <a:p>
            <a:pPr lvl="1"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b="1" dirty="0">
                <a:solidFill>
                  <a:prstClr val="black"/>
                </a:solidFill>
                <a:latin typeface="Cambria" panose="02040503050406030204" pitchFamily="18" charset="0"/>
              </a:rPr>
              <a:t>Visite de reprise </a:t>
            </a:r>
            <a:r>
              <a:rPr lang="fr-FR" dirty="0">
                <a:solidFill>
                  <a:prstClr val="black"/>
                </a:solidFill>
                <a:latin typeface="Cambria" panose="02040503050406030204" pitchFamily="18" charset="0"/>
              </a:rPr>
              <a:t>:</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Elle devrait être réservée au même public (i.e. congé maternité, absence suite à maladie professionnelle, absence d’au moins 30 jours suite à un accident ou à une maladie)</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En revanche, les délais d’organisation de ces visites pourraient être raccourcis</a:t>
            </a:r>
          </a:p>
        </p:txBody>
      </p:sp>
    </p:spTree>
    <p:extLst>
      <p:ext uri="{BB962C8B-B14F-4D97-AF65-F5344CB8AC3E}">
        <p14:creationId xmlns:p14="http://schemas.microsoft.com/office/powerpoint/2010/main" val="42699883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31</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98167"/>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Travailleurs intérimaires</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ZoneTexte 18"/>
          <p:cNvSpPr txBox="1"/>
          <p:nvPr/>
        </p:nvSpPr>
        <p:spPr>
          <a:xfrm>
            <a:off x="0" y="61008"/>
            <a:ext cx="2795894" cy="1384995"/>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Suivi médical et lutte contre la désinsertion </a:t>
            </a:r>
          </a:p>
        </p:txBody>
      </p:sp>
      <p:sp>
        <p:nvSpPr>
          <p:cNvPr id="11" name="ZoneTexte 10"/>
          <p:cNvSpPr txBox="1"/>
          <p:nvPr/>
        </p:nvSpPr>
        <p:spPr>
          <a:xfrm>
            <a:off x="3377243" y="2836495"/>
            <a:ext cx="8560675" cy="1552541"/>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Principe = le suivi médical est effectué par l’entreprise de travail temporaire</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Nouveauté = lorsque l’entreprise utilisatrice </a:t>
            </a:r>
            <a:r>
              <a:rPr lang="fr-FR" b="1" dirty="0">
                <a:solidFill>
                  <a:prstClr val="black"/>
                </a:solidFill>
                <a:latin typeface="Cambria" panose="02040503050406030204" pitchFamily="18" charset="0"/>
              </a:rPr>
              <a:t>dispose de son propre SPST</a:t>
            </a:r>
            <a:r>
              <a:rPr lang="fr-FR" dirty="0">
                <a:solidFill>
                  <a:prstClr val="black"/>
                </a:solidFill>
                <a:latin typeface="Cambria" panose="02040503050406030204" pitchFamily="18" charset="0"/>
              </a:rPr>
              <a:t>, les travailleurs temporaires pourront être suivis </a:t>
            </a:r>
            <a:r>
              <a:rPr lang="fr-FR" b="1" dirty="0">
                <a:solidFill>
                  <a:prstClr val="black"/>
                </a:solidFill>
                <a:latin typeface="Cambria" panose="02040503050406030204" pitchFamily="18" charset="0"/>
              </a:rPr>
              <a:t>par celui-ci </a:t>
            </a:r>
            <a:r>
              <a:rPr lang="fr-FR" dirty="0">
                <a:solidFill>
                  <a:prstClr val="black"/>
                </a:solidFill>
                <a:latin typeface="Cambria" panose="02040503050406030204" pitchFamily="18" charset="0"/>
              </a:rPr>
              <a:t>dans le cadre d’une </a:t>
            </a:r>
            <a:r>
              <a:rPr lang="fr-FR" b="1" dirty="0">
                <a:solidFill>
                  <a:prstClr val="black"/>
                </a:solidFill>
                <a:latin typeface="Cambria" panose="02040503050406030204" pitchFamily="18" charset="0"/>
              </a:rPr>
              <a:t>convention</a:t>
            </a:r>
            <a:r>
              <a:rPr lang="fr-FR" dirty="0">
                <a:solidFill>
                  <a:prstClr val="black"/>
                </a:solidFill>
                <a:latin typeface="Cambria" panose="02040503050406030204" pitchFamily="18" charset="0"/>
              </a:rPr>
              <a:t> conclue avec l’entreprise de travail temporaire</a:t>
            </a:r>
          </a:p>
        </p:txBody>
      </p:sp>
    </p:spTree>
    <p:extLst>
      <p:ext uri="{BB962C8B-B14F-4D97-AF65-F5344CB8AC3E}">
        <p14:creationId xmlns:p14="http://schemas.microsoft.com/office/powerpoint/2010/main" val="5519742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32</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2080634"/>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Accès simplifié au DMP</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482174" y="2411693"/>
            <a:ext cx="8560675" cy="367152"/>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p:txBody>
      </p:sp>
      <p:sp>
        <p:nvSpPr>
          <p:cNvPr id="19" name="ZoneTexte 18"/>
          <p:cNvSpPr txBox="1"/>
          <p:nvPr/>
        </p:nvSpPr>
        <p:spPr>
          <a:xfrm>
            <a:off x="0" y="61008"/>
            <a:ext cx="2795894" cy="1384995"/>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Suivi médical et lutte contre la désinsertion </a:t>
            </a:r>
          </a:p>
        </p:txBody>
      </p:sp>
      <p:sp>
        <p:nvSpPr>
          <p:cNvPr id="11" name="ZoneTexte 10"/>
          <p:cNvSpPr txBox="1"/>
          <p:nvPr/>
        </p:nvSpPr>
        <p:spPr>
          <a:xfrm>
            <a:off x="3377242" y="2116832"/>
            <a:ext cx="8560675" cy="663451"/>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 </a:t>
            </a:r>
            <a:r>
              <a:rPr lang="fr-FR" b="1" dirty="0">
                <a:solidFill>
                  <a:prstClr val="black"/>
                </a:solidFill>
                <a:latin typeface="Cambria" panose="02040503050406030204" pitchFamily="18" charset="0"/>
              </a:rPr>
              <a:t>médecin du travail </a:t>
            </a:r>
            <a:r>
              <a:rPr lang="fr-FR" dirty="0">
                <a:solidFill>
                  <a:prstClr val="black"/>
                </a:solidFill>
                <a:latin typeface="Cambria" panose="02040503050406030204" pitchFamily="18" charset="0"/>
              </a:rPr>
              <a:t>peut désormais accéder au dossier médical partagé (DMP) des salariés qu’ils suivent, sous réserve de l’accord du salarié.</a:t>
            </a:r>
          </a:p>
        </p:txBody>
      </p:sp>
      <p:sp>
        <p:nvSpPr>
          <p:cNvPr id="12" name="ZoneTexte 11"/>
          <p:cNvSpPr txBox="1"/>
          <p:nvPr/>
        </p:nvSpPr>
        <p:spPr>
          <a:xfrm>
            <a:off x="0" y="4123836"/>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Dossier médical en santé au travail</a:t>
            </a:r>
          </a:p>
        </p:txBody>
      </p:sp>
      <p:sp>
        <p:nvSpPr>
          <p:cNvPr id="13" name="ZoneTexte 12"/>
          <p:cNvSpPr txBox="1"/>
          <p:nvPr/>
        </p:nvSpPr>
        <p:spPr>
          <a:xfrm>
            <a:off x="3377241" y="3697515"/>
            <a:ext cx="8560675" cy="1848904"/>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 </a:t>
            </a:r>
            <a:r>
              <a:rPr lang="fr-FR" b="1" dirty="0">
                <a:solidFill>
                  <a:prstClr val="black"/>
                </a:solidFill>
                <a:latin typeface="Cambria" panose="02040503050406030204" pitchFamily="18" charset="0"/>
              </a:rPr>
              <a:t>dossier médical en santé au travail </a:t>
            </a:r>
            <a:r>
              <a:rPr lang="fr-FR" dirty="0">
                <a:solidFill>
                  <a:prstClr val="black"/>
                </a:solidFill>
                <a:latin typeface="Cambria" panose="02040503050406030204" pitchFamily="18" charset="0"/>
              </a:rPr>
              <a:t>(DMST, qui n’est pas intégré au DMP) était traditionnellement constitué par le médecin du travail. Désormais, il peut également être créé par : un collaborateur du médecin du travail, un interne en médecine du travail, un infirmier, etc.</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Ces mêmes personnes pourront également avoir accès au dossier.  </a:t>
            </a:r>
          </a:p>
        </p:txBody>
      </p:sp>
    </p:spTree>
    <p:extLst>
      <p:ext uri="{BB962C8B-B14F-4D97-AF65-F5344CB8AC3E}">
        <p14:creationId xmlns:p14="http://schemas.microsoft.com/office/powerpoint/2010/main" val="11656668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33</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2787661"/>
            <a:ext cx="2795894" cy="1569660"/>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Nouvelle mission des caisses d’assurance maladie</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482174" y="2411693"/>
            <a:ext cx="8560675" cy="367152"/>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p:txBody>
      </p:sp>
      <p:sp>
        <p:nvSpPr>
          <p:cNvPr id="19" name="ZoneTexte 18"/>
          <p:cNvSpPr txBox="1"/>
          <p:nvPr/>
        </p:nvSpPr>
        <p:spPr>
          <a:xfrm>
            <a:off x="0" y="61008"/>
            <a:ext cx="2795894" cy="1384995"/>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Suivi médical et lutte contre la désinsertion </a:t>
            </a:r>
          </a:p>
        </p:txBody>
      </p:sp>
      <p:sp>
        <p:nvSpPr>
          <p:cNvPr id="11" name="ZoneTexte 10"/>
          <p:cNvSpPr txBox="1"/>
          <p:nvPr/>
        </p:nvSpPr>
        <p:spPr>
          <a:xfrm>
            <a:off x="3377243" y="2180907"/>
            <a:ext cx="8560675" cy="3330720"/>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Mission supplémentaire pour la CNAM = </a:t>
            </a:r>
            <a:r>
              <a:rPr lang="fr-FR" b="1" dirty="0">
                <a:solidFill>
                  <a:prstClr val="black"/>
                </a:solidFill>
                <a:latin typeface="Cambria" panose="02040503050406030204" pitchFamily="18" charset="0"/>
              </a:rPr>
              <a:t>promouvoir la prévention de la désinsertion professionnelle</a:t>
            </a:r>
            <a:r>
              <a:rPr lang="fr-FR" dirty="0">
                <a:solidFill>
                  <a:prstClr val="black"/>
                </a:solidFill>
                <a:latin typeface="Cambria" panose="02040503050406030204" pitchFamily="18" charset="0"/>
              </a:rPr>
              <a:t> dans l’emploi des travailleurs dont l’état de santé est dégradé du fait d’un accident ou d’une maladie, d’origine professionnelle ou non.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Les mesures définies sont mises en œuvre par les organismes locaux/régionaux d’assurance maladie ainsi que le service local de la CARSAT.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Ces actions de prévention et d’accompagnement comprennent notamment : </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La convention de rééducation professionnelle en entreprise </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L’essai encadré</a:t>
            </a:r>
          </a:p>
        </p:txBody>
      </p:sp>
    </p:spTree>
    <p:extLst>
      <p:ext uri="{BB962C8B-B14F-4D97-AF65-F5344CB8AC3E}">
        <p14:creationId xmlns:p14="http://schemas.microsoft.com/office/powerpoint/2010/main" val="15369292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34</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2868893"/>
            <a:ext cx="2795894" cy="1938992"/>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Echange d’informations entre les caisses d’assurance maladie et les SPST</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482174" y="2411693"/>
            <a:ext cx="8560675" cy="367152"/>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p:txBody>
      </p:sp>
      <p:sp>
        <p:nvSpPr>
          <p:cNvPr id="19" name="ZoneTexte 18"/>
          <p:cNvSpPr txBox="1"/>
          <p:nvPr/>
        </p:nvSpPr>
        <p:spPr>
          <a:xfrm>
            <a:off x="0" y="61008"/>
            <a:ext cx="2795894" cy="1384995"/>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Suivi médical et lutte contre la désinsertion </a:t>
            </a:r>
          </a:p>
        </p:txBody>
      </p:sp>
      <p:sp>
        <p:nvSpPr>
          <p:cNvPr id="11" name="ZoneTexte 10"/>
          <p:cNvSpPr txBox="1"/>
          <p:nvPr/>
        </p:nvSpPr>
        <p:spPr>
          <a:xfrm>
            <a:off x="3377243" y="2617574"/>
            <a:ext cx="8560675" cy="2441630"/>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La loi prévoit des </a:t>
            </a:r>
            <a:r>
              <a:rPr lang="fr-FR" b="1" dirty="0">
                <a:solidFill>
                  <a:prstClr val="black"/>
                </a:solidFill>
                <a:latin typeface="Cambria" panose="02040503050406030204" pitchFamily="18" charset="0"/>
              </a:rPr>
              <a:t>échanges d’informations réciproques </a:t>
            </a:r>
            <a:r>
              <a:rPr lang="fr-FR" dirty="0">
                <a:solidFill>
                  <a:prstClr val="black"/>
                </a:solidFill>
                <a:latin typeface="Cambria" panose="02040503050406030204" pitchFamily="18" charset="0"/>
              </a:rPr>
              <a:t>entre entre les organismes de sécurité sociale et les SPST : informations sur les arrêts de travail, sur les accompagnements réalisés, etc.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Ces transmissions seront cependant subordonnées à l’accord préalable du salarié.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Ces dispositions entreront en vigueur au </a:t>
            </a:r>
            <a:r>
              <a:rPr lang="fr-FR" u="sng" dirty="0">
                <a:solidFill>
                  <a:prstClr val="black"/>
                </a:solidFill>
                <a:latin typeface="Cambria" panose="02040503050406030204" pitchFamily="18" charset="0"/>
              </a:rPr>
              <a:t>1</a:t>
            </a:r>
            <a:r>
              <a:rPr lang="fr-FR" u="sng" baseline="30000" dirty="0">
                <a:solidFill>
                  <a:prstClr val="black"/>
                </a:solidFill>
                <a:latin typeface="Cambria" panose="02040503050406030204" pitchFamily="18" charset="0"/>
              </a:rPr>
              <a:t>er</a:t>
            </a:r>
            <a:r>
              <a:rPr lang="fr-FR" u="sng" dirty="0">
                <a:solidFill>
                  <a:prstClr val="black"/>
                </a:solidFill>
                <a:latin typeface="Cambria" panose="02040503050406030204" pitchFamily="18" charset="0"/>
              </a:rPr>
              <a:t> janvier 2024</a:t>
            </a:r>
            <a:r>
              <a:rPr lang="fr-FR" dirty="0">
                <a:solidFill>
                  <a:prstClr val="black"/>
                </a:solidFill>
                <a:latin typeface="Cambria" panose="02040503050406030204" pitchFamily="18" charset="0"/>
              </a:rPr>
              <a:t> et sont subordonnées à la publication de décrets d’application.</a:t>
            </a:r>
          </a:p>
        </p:txBody>
      </p:sp>
    </p:spTree>
    <p:extLst>
      <p:ext uri="{BB962C8B-B14F-4D97-AF65-F5344CB8AC3E}">
        <p14:creationId xmlns:p14="http://schemas.microsoft.com/office/powerpoint/2010/main" val="32572299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35</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50362"/>
            <a:ext cx="2795894" cy="1200329"/>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SPST et lutte contre la désinsertion professionnelle</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482174" y="2411693"/>
            <a:ext cx="8560675" cy="367152"/>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p:txBody>
      </p:sp>
      <p:sp>
        <p:nvSpPr>
          <p:cNvPr id="19" name="ZoneTexte 18"/>
          <p:cNvSpPr txBox="1"/>
          <p:nvPr/>
        </p:nvSpPr>
        <p:spPr>
          <a:xfrm>
            <a:off x="0" y="61008"/>
            <a:ext cx="2795894" cy="1384995"/>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Suivi médical et lutte contre la désinsertion </a:t>
            </a:r>
          </a:p>
        </p:txBody>
      </p:sp>
      <p:sp>
        <p:nvSpPr>
          <p:cNvPr id="11" name="ZoneTexte 10"/>
          <p:cNvSpPr txBox="1"/>
          <p:nvPr/>
        </p:nvSpPr>
        <p:spPr>
          <a:xfrm>
            <a:off x="3377243" y="2233349"/>
            <a:ext cx="8560675" cy="3034357"/>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Une </a:t>
            </a:r>
            <a:r>
              <a:rPr lang="fr-FR" b="1" dirty="0">
                <a:solidFill>
                  <a:prstClr val="black"/>
                </a:solidFill>
                <a:latin typeface="Cambria" panose="02040503050406030204" pitchFamily="18" charset="0"/>
              </a:rPr>
              <a:t>cellule pluridisciplinaire de prévention de la désinsertion professionnelle </a:t>
            </a:r>
            <a:r>
              <a:rPr lang="fr-FR" dirty="0">
                <a:solidFill>
                  <a:prstClr val="black"/>
                </a:solidFill>
                <a:latin typeface="Cambria" panose="02040503050406030204" pitchFamily="18" charset="0"/>
              </a:rPr>
              <a:t>est introduite au sein des SPST.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Son rôle :</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Proposer des actions de sensibilisation, </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Identifier les situations individuelles,</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Proposer, en lien avec l’employeur, un plan de retour au travail (aménagement, adaptation, transformation de poste…),</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Participer à l’accompagnement des salariés éligibles au dispositif d’essai thérapeutique.</a:t>
            </a:r>
          </a:p>
        </p:txBody>
      </p:sp>
    </p:spTree>
    <p:extLst>
      <p:ext uri="{BB962C8B-B14F-4D97-AF65-F5344CB8AC3E}">
        <p14:creationId xmlns:p14="http://schemas.microsoft.com/office/powerpoint/2010/main" val="26292692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36</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2778004"/>
            <a:ext cx="2795894" cy="2308324"/>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L’extension de la convention de rééducation professionnelle en entreprise aux salariés inaptes</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482174" y="2411693"/>
            <a:ext cx="8560675" cy="367152"/>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p:txBody>
      </p:sp>
      <p:sp>
        <p:nvSpPr>
          <p:cNvPr id="19" name="ZoneTexte 18"/>
          <p:cNvSpPr txBox="1"/>
          <p:nvPr/>
        </p:nvSpPr>
        <p:spPr>
          <a:xfrm>
            <a:off x="0" y="61008"/>
            <a:ext cx="2795894" cy="1384995"/>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Suivi médical et lutte contre la désinsertion </a:t>
            </a:r>
          </a:p>
        </p:txBody>
      </p:sp>
      <p:sp>
        <p:nvSpPr>
          <p:cNvPr id="11" name="ZoneTexte 10"/>
          <p:cNvSpPr txBox="1"/>
          <p:nvPr/>
        </p:nvSpPr>
        <p:spPr>
          <a:xfrm>
            <a:off x="3377243" y="1481645"/>
            <a:ext cx="8560675" cy="4537781"/>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La convention de rééducation professionnelle en entreprise (CRPE) ne s’adressait qu’aux travailleurs qui étaient exclus du marché de l’emploi en raison d’un handicap.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Désormais, </a:t>
            </a:r>
            <a:r>
              <a:rPr lang="fr-FR" b="1" dirty="0">
                <a:solidFill>
                  <a:prstClr val="black"/>
                </a:solidFill>
                <a:latin typeface="Cambria" panose="02040503050406030204" pitchFamily="18" charset="0"/>
              </a:rPr>
              <a:t>tous les salariés, handicapés ou non, ayant été déclarés inaptes </a:t>
            </a:r>
            <a:r>
              <a:rPr lang="fr-FR" dirty="0">
                <a:solidFill>
                  <a:prstClr val="black"/>
                </a:solidFill>
                <a:latin typeface="Cambria" panose="02040503050406030204" pitchFamily="18" charset="0"/>
              </a:rPr>
              <a:t>par le médecin du travail pourront bénéficier de cette CRPE.</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Pour cela, une convention tripartite devra être conclue entre :</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L’employeur</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Le salarié</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La caisse de sécurité sociale.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Cette convention devra déterminer les modalités d’exécution de la rééducation professionnelle ainsi que le montant et les conditions de versement des indemnités journalières </a:t>
            </a:r>
          </a:p>
        </p:txBody>
      </p:sp>
    </p:spTree>
    <p:extLst>
      <p:ext uri="{BB962C8B-B14F-4D97-AF65-F5344CB8AC3E}">
        <p14:creationId xmlns:p14="http://schemas.microsoft.com/office/powerpoint/2010/main" val="13298502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37</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005597"/>
            <a:ext cx="2795894" cy="1200329"/>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Lutte contre la désinsertion et référent handicap</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482174" y="2411693"/>
            <a:ext cx="8560675" cy="367152"/>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p:txBody>
      </p:sp>
      <p:sp>
        <p:nvSpPr>
          <p:cNvPr id="19" name="ZoneTexte 18"/>
          <p:cNvSpPr txBox="1"/>
          <p:nvPr/>
        </p:nvSpPr>
        <p:spPr>
          <a:xfrm>
            <a:off x="0" y="61008"/>
            <a:ext cx="2795894" cy="1384995"/>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Suivi médical et lutte contre la désinsertion </a:t>
            </a:r>
          </a:p>
        </p:txBody>
      </p:sp>
      <p:sp>
        <p:nvSpPr>
          <p:cNvPr id="11" name="ZoneTexte 10"/>
          <p:cNvSpPr txBox="1"/>
          <p:nvPr/>
        </p:nvSpPr>
        <p:spPr>
          <a:xfrm>
            <a:off x="3482173" y="1495857"/>
            <a:ext cx="8560675" cy="4219810"/>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Pour rappel, le référent handicap est obligatoire dans toute entreprise </a:t>
            </a:r>
            <a:r>
              <a:rPr lang="fr-FR" b="1" dirty="0">
                <a:solidFill>
                  <a:prstClr val="black"/>
                </a:solidFill>
                <a:latin typeface="Cambria" panose="02040503050406030204" pitchFamily="18" charset="0"/>
              </a:rPr>
              <a:t>d’au moins 250 salariés</a:t>
            </a:r>
            <a:r>
              <a:rPr lang="fr-FR" dirty="0">
                <a:solidFill>
                  <a:prstClr val="black"/>
                </a:solidFill>
                <a:latin typeface="Cambria" panose="02040503050406030204" pitchFamily="18" charset="0"/>
              </a:rPr>
              <a:t>. Il est tenu d’orienter, d’informer et d’accompagner les personnes en situation de handicap.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Deux nouvelles missions lui sont confiées, sous réserve de l’accord du salarié:</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Participation au </a:t>
            </a:r>
            <a:r>
              <a:rPr lang="fr-FR" b="1" dirty="0">
                <a:solidFill>
                  <a:prstClr val="black"/>
                </a:solidFill>
                <a:latin typeface="Cambria" panose="02040503050406030204" pitchFamily="18" charset="0"/>
              </a:rPr>
              <a:t>rendez-vous de liaison </a:t>
            </a:r>
            <a:r>
              <a:rPr lang="fr-FR" dirty="0">
                <a:solidFill>
                  <a:prstClr val="black"/>
                </a:solidFill>
                <a:latin typeface="Cambria" panose="02040503050406030204" pitchFamily="18" charset="0"/>
              </a:rPr>
              <a:t>entre le salarié et l’employeur</a:t>
            </a:r>
          </a:p>
          <a:p>
            <a:pPr lvl="1"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Participation aux échanges visant à proposer des mesures d’aménagement, d’adaptation ou de transformation du poste consécutives à la </a:t>
            </a:r>
            <a:r>
              <a:rPr lang="fr-FR" b="1" dirty="0">
                <a:solidFill>
                  <a:prstClr val="black"/>
                </a:solidFill>
                <a:latin typeface="Cambria" panose="02040503050406030204" pitchFamily="18" charset="0"/>
              </a:rPr>
              <a:t>visite de </a:t>
            </a:r>
            <a:r>
              <a:rPr lang="fr-FR" b="1" dirty="0" err="1">
                <a:solidFill>
                  <a:prstClr val="black"/>
                </a:solidFill>
                <a:latin typeface="Cambria" panose="02040503050406030204" pitchFamily="18" charset="0"/>
              </a:rPr>
              <a:t>mi-carrière</a:t>
            </a:r>
            <a:r>
              <a:rPr lang="fr-FR" b="1" dirty="0">
                <a:solidFill>
                  <a:prstClr val="black"/>
                </a:solidFill>
                <a:latin typeface="Cambria" panose="02040503050406030204" pitchFamily="18" charset="0"/>
              </a:rPr>
              <a:t>.</a:t>
            </a:r>
          </a:p>
          <a:p>
            <a:pPr marL="742950" lvl="1" indent="-285750" algn="just" eaLnBrk="0" fontAlgn="base" hangingPunct="0">
              <a:lnSpc>
                <a:spcPct val="107000"/>
              </a:lnSpc>
              <a:buClr>
                <a:srgbClr val="7030A0"/>
              </a:buClr>
              <a:buFont typeface="Courier New" panose="02070309020205020404" pitchFamily="49" charset="0"/>
              <a:buChar char="o"/>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 référent sera soumis à une </a:t>
            </a:r>
            <a:r>
              <a:rPr lang="fr-FR" b="1" dirty="0">
                <a:solidFill>
                  <a:prstClr val="black"/>
                </a:solidFill>
                <a:latin typeface="Cambria" panose="02040503050406030204" pitchFamily="18" charset="0"/>
              </a:rPr>
              <a:t>obligation de discrétion </a:t>
            </a:r>
            <a:r>
              <a:rPr lang="fr-FR" dirty="0">
                <a:solidFill>
                  <a:prstClr val="black"/>
                </a:solidFill>
                <a:latin typeface="Cambria" panose="02040503050406030204" pitchFamily="18" charset="0"/>
              </a:rPr>
              <a:t>à l’égard des informations à caractère personnel qu’il pourrait être amené à connaître</a:t>
            </a:r>
          </a:p>
        </p:txBody>
      </p:sp>
    </p:spTree>
    <p:extLst>
      <p:ext uri="{BB962C8B-B14F-4D97-AF65-F5344CB8AC3E}">
        <p14:creationId xmlns:p14="http://schemas.microsoft.com/office/powerpoint/2010/main" val="14377270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38</a:t>
            </a:fld>
            <a:endParaRPr lang="fr-FR" dirty="0">
              <a:solidFill>
                <a:prstClr val="black">
                  <a:tint val="75000"/>
                </a:prstClr>
              </a:solidFill>
            </a:endParaRPr>
          </a:p>
        </p:txBody>
      </p:sp>
      <p:sp>
        <p:nvSpPr>
          <p:cNvPr id="6" name="ZoneTexte 5"/>
          <p:cNvSpPr txBox="1"/>
          <p:nvPr/>
        </p:nvSpPr>
        <p:spPr>
          <a:xfrm>
            <a:off x="3377682" y="3107472"/>
            <a:ext cx="5719667" cy="523220"/>
          </a:xfrm>
          <a:prstGeom prst="rect">
            <a:avLst/>
          </a:prstGeom>
          <a:noFill/>
          <a:ln>
            <a:noFill/>
          </a:ln>
        </p:spPr>
        <p:txBody>
          <a:bodyPr wrap="square" rtlCol="0" anchor="ctr">
            <a:spAutoFit/>
          </a:bodyPr>
          <a:lstStyle/>
          <a:p>
            <a:pPr marL="514350" indent="-514350" algn="ctr">
              <a:buFont typeface="+mj-lt"/>
              <a:buAutoNum type="arabicPeriod" startAt="2"/>
            </a:pPr>
            <a:r>
              <a:rPr lang="fr-FR" sz="2800" dirty="0">
                <a:solidFill>
                  <a:srgbClr val="7030A0"/>
                </a:solidFill>
                <a:latin typeface="Impact" panose="020B0806030902050204" pitchFamily="34" charset="0"/>
              </a:rPr>
              <a:t>Loi Climat </a:t>
            </a:r>
          </a:p>
        </p:txBody>
      </p:sp>
      <p:pic>
        <p:nvPicPr>
          <p:cNvPr id="7"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959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39</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003945"/>
            <a:ext cx="2795894" cy="1200329"/>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Présentation de la loi climat et de ses mesures </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1467275"/>
            <a:ext cx="8560675" cy="3923446"/>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La loi portant lutte contre le dérèglement climatique et renforcement de la résilience face à ses effets, dite « Loi Climat », comporte un volet social destiné à </a:t>
            </a:r>
            <a:r>
              <a:rPr lang="fr-FR" b="1" dirty="0">
                <a:solidFill>
                  <a:prstClr val="black"/>
                </a:solidFill>
                <a:latin typeface="Cambria" panose="02040503050406030204" pitchFamily="18" charset="0"/>
              </a:rPr>
              <a:t>« </a:t>
            </a:r>
            <a:r>
              <a:rPr lang="fr-FR" b="1" i="1" dirty="0">
                <a:solidFill>
                  <a:prstClr val="black"/>
                </a:solidFill>
                <a:latin typeface="Cambria" panose="02040503050406030204" pitchFamily="18" charset="0"/>
              </a:rPr>
              <a:t>adapter l’emploi à la transition écologique</a:t>
            </a:r>
            <a:r>
              <a:rPr lang="fr-FR" b="1" dirty="0">
                <a:solidFill>
                  <a:prstClr val="black"/>
                </a:solidFill>
                <a:latin typeface="Cambria" panose="02040503050406030204" pitchFamily="18" charset="0"/>
              </a:rPr>
              <a:t> » </a:t>
            </a:r>
          </a:p>
          <a:p>
            <a:pPr marL="285750" indent="-285750" algn="just" eaLnBrk="0" fontAlgn="base" hangingPunct="0">
              <a:lnSpc>
                <a:spcPct val="107000"/>
              </a:lnSpc>
              <a:buClr>
                <a:srgbClr val="7030A0"/>
              </a:buClr>
              <a:buFont typeface="Wingdings" panose="05000000000000000000" pitchFamily="2" charset="2"/>
              <a:buChar char="§"/>
              <a:defRPr/>
            </a:pPr>
            <a:endParaRPr lang="fr-FR" b="1"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Eventail de mesures :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Implication des </a:t>
            </a:r>
            <a:r>
              <a:rPr lang="fr-FR" b="1" dirty="0">
                <a:solidFill>
                  <a:prstClr val="black"/>
                </a:solidFill>
                <a:latin typeface="Cambria" panose="02040503050406030204" pitchFamily="18" charset="0"/>
              </a:rPr>
              <a:t>CSE</a:t>
            </a:r>
            <a:r>
              <a:rPr lang="fr-FR" dirty="0">
                <a:solidFill>
                  <a:prstClr val="black"/>
                </a:solidFill>
                <a:latin typeface="Cambria" panose="02040503050406030204" pitchFamily="18" charset="0"/>
              </a:rPr>
              <a:t> dans la protection de l’environnement ;</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Intégration de la transition écologique à la </a:t>
            </a:r>
            <a:r>
              <a:rPr lang="fr-FR" b="1" dirty="0">
                <a:solidFill>
                  <a:prstClr val="black"/>
                </a:solidFill>
                <a:latin typeface="Cambria" panose="02040503050406030204" pitchFamily="18" charset="0"/>
              </a:rPr>
              <a:t>GPEC</a:t>
            </a:r>
            <a:r>
              <a:rPr lang="fr-FR" dirty="0">
                <a:solidFill>
                  <a:prstClr val="black"/>
                </a:solidFill>
                <a:latin typeface="Cambria" panose="02040503050406030204" pitchFamily="18" charset="0"/>
              </a:rPr>
              <a:t> / </a:t>
            </a:r>
            <a:r>
              <a:rPr lang="fr-FR" b="1" dirty="0">
                <a:solidFill>
                  <a:prstClr val="black"/>
                </a:solidFill>
                <a:latin typeface="Cambria" panose="02040503050406030204" pitchFamily="18" charset="0"/>
              </a:rPr>
              <a:t>GEPP</a:t>
            </a:r>
            <a:r>
              <a:rPr lang="fr-FR" dirty="0">
                <a:solidFill>
                  <a:prstClr val="black"/>
                </a:solidFill>
                <a:latin typeface="Cambria" panose="02040503050406030204" pitchFamily="18" charset="0"/>
              </a:rPr>
              <a:t>.</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Mission environnementale confiée aux </a:t>
            </a:r>
            <a:r>
              <a:rPr lang="fr-FR" b="1" dirty="0" err="1">
                <a:solidFill>
                  <a:prstClr val="black"/>
                </a:solidFill>
                <a:latin typeface="Cambria" panose="02040503050406030204" pitchFamily="18" charset="0"/>
              </a:rPr>
              <a:t>Opco</a:t>
            </a:r>
            <a:r>
              <a:rPr lang="fr-FR" dirty="0">
                <a:solidFill>
                  <a:prstClr val="black"/>
                </a:solidFill>
                <a:latin typeface="Cambria" panose="02040503050406030204" pitchFamily="18" charset="0"/>
              </a:rPr>
              <a:t> ; </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Augmentation du plafond de cumul du </a:t>
            </a:r>
            <a:r>
              <a:rPr lang="fr-FR" b="1" dirty="0">
                <a:solidFill>
                  <a:prstClr val="black"/>
                </a:solidFill>
                <a:latin typeface="Cambria" panose="02040503050406030204" pitchFamily="18" charset="0"/>
              </a:rPr>
              <a:t>forfait mobilités durable </a:t>
            </a:r>
            <a:r>
              <a:rPr lang="fr-FR" dirty="0">
                <a:solidFill>
                  <a:prstClr val="black"/>
                </a:solidFill>
                <a:latin typeface="Cambria" panose="02040503050406030204" pitchFamily="18" charset="0"/>
              </a:rPr>
              <a:t>et du </a:t>
            </a:r>
            <a:r>
              <a:rPr lang="fr-FR" b="1" dirty="0">
                <a:solidFill>
                  <a:prstClr val="black"/>
                </a:solidFill>
                <a:latin typeface="Cambria" panose="02040503050406030204" pitchFamily="18" charset="0"/>
              </a:rPr>
              <a:t>remboursement des frais de transport</a:t>
            </a:r>
            <a:r>
              <a:rPr lang="fr-FR" dirty="0">
                <a:solidFill>
                  <a:prstClr val="black"/>
                </a:solidFill>
                <a:latin typeface="Cambria" panose="02040503050406030204" pitchFamily="18" charset="0"/>
              </a:rPr>
              <a:t>.</a:t>
            </a:r>
          </a:p>
          <a:p>
            <a:pPr marL="742950" lvl="1" indent="-285750" algn="just" eaLnBrk="0" fontAlgn="base" hangingPunct="0">
              <a:lnSpc>
                <a:spcPct val="107000"/>
              </a:lnSpc>
              <a:buClr>
                <a:srgbClr val="7030A0"/>
              </a:buClr>
              <a:buFont typeface="Courier New" panose="02070309020205020404" pitchFamily="49" charset="0"/>
              <a:buChar char="o"/>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itchFamily="2" charset="2"/>
              <a:buChar char="§"/>
              <a:defRPr/>
            </a:pPr>
            <a:r>
              <a:rPr lang="fr-FR" dirty="0">
                <a:solidFill>
                  <a:prstClr val="black"/>
                </a:solidFill>
                <a:latin typeface="Cambria" panose="02040503050406030204" pitchFamily="18" charset="0"/>
              </a:rPr>
              <a:t>Entrée en vigueur au </a:t>
            </a:r>
            <a:r>
              <a:rPr lang="fr-FR" b="1" dirty="0">
                <a:solidFill>
                  <a:prstClr val="black"/>
                </a:solidFill>
                <a:latin typeface="Cambria" panose="02040503050406030204" pitchFamily="18" charset="0"/>
              </a:rPr>
              <a:t>25 août 2021 </a:t>
            </a:r>
            <a:r>
              <a:rPr lang="fr-FR" dirty="0">
                <a:solidFill>
                  <a:prstClr val="black"/>
                </a:solidFill>
                <a:latin typeface="Cambria" panose="02040503050406030204" pitchFamily="18" charset="0"/>
              </a:rPr>
              <a:t>sauf disposition contraire</a:t>
            </a:r>
          </a:p>
        </p:txBody>
      </p:sp>
      <p:sp>
        <p:nvSpPr>
          <p:cNvPr id="19" name="ZoneTexte 18"/>
          <p:cNvSpPr txBox="1"/>
          <p:nvPr/>
        </p:nvSpPr>
        <p:spPr>
          <a:xfrm>
            <a:off x="0" y="61008"/>
            <a:ext cx="2795894" cy="1384995"/>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Les mesures sociales de la loi climat</a:t>
            </a:r>
          </a:p>
        </p:txBody>
      </p:sp>
    </p:spTree>
    <p:extLst>
      <p:ext uri="{BB962C8B-B14F-4D97-AF65-F5344CB8AC3E}">
        <p14:creationId xmlns:p14="http://schemas.microsoft.com/office/powerpoint/2010/main" val="2457166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4</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378169"/>
            <a:ext cx="2795894" cy="461665"/>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Résumé</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1539358"/>
            <a:ext cx="8560675" cy="4020203"/>
          </a:xfrm>
          <a:prstGeom prst="rect">
            <a:avLst/>
          </a:prstGeom>
          <a:noFill/>
        </p:spPr>
        <p:txBody>
          <a:bodyPr wrap="square" rtlCol="0" anchor="ctr">
            <a:spAutoFit/>
          </a:bodyPr>
          <a:lstStyle/>
          <a:p>
            <a:pPr algn="just" eaLnBrk="0" fontAlgn="base" hangingPunct="0">
              <a:lnSpc>
                <a:spcPct val="107000"/>
              </a:lnSpc>
              <a:buClr>
                <a:srgbClr val="7030A0"/>
              </a:buClr>
              <a:defRPr/>
            </a:pPr>
            <a:endParaRPr lang="fr-FR" sz="2000"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sz="2000" dirty="0">
                <a:solidFill>
                  <a:prstClr val="black"/>
                </a:solidFill>
                <a:latin typeface="Cambria" panose="02040503050406030204" pitchFamily="18" charset="0"/>
                <a:ea typeface="Cambria" panose="02040503050406030204" pitchFamily="18" charset="0"/>
              </a:rPr>
              <a:t>La loi </a:t>
            </a:r>
            <a:r>
              <a:rPr lang="fr-FR" sz="2000" dirty="0">
                <a:latin typeface="Cambria" panose="02040503050406030204" pitchFamily="18" charset="0"/>
                <a:ea typeface="Cambria" panose="02040503050406030204" pitchFamily="18" charset="0"/>
              </a:rPr>
              <a:t>n° 2021-1018 du 2 août 2021</a:t>
            </a:r>
            <a:r>
              <a:rPr lang="fr-FR" sz="2000" dirty="0">
                <a:solidFill>
                  <a:prstClr val="black"/>
                </a:solidFill>
                <a:latin typeface="Cambria" panose="02040503050406030204" pitchFamily="18" charset="0"/>
                <a:ea typeface="Cambria" panose="02040503050406030204" pitchFamily="18" charset="0"/>
              </a:rPr>
              <a:t>, dite « </a:t>
            </a:r>
            <a:r>
              <a:rPr lang="fr-FR" sz="2000" b="1" dirty="0">
                <a:solidFill>
                  <a:prstClr val="black"/>
                </a:solidFill>
                <a:latin typeface="Cambria" panose="02040503050406030204" pitchFamily="18" charset="0"/>
                <a:ea typeface="Cambria" panose="02040503050406030204" pitchFamily="18" charset="0"/>
              </a:rPr>
              <a:t>Loi Santé </a:t>
            </a:r>
            <a:r>
              <a:rPr lang="fr-FR" sz="2000" dirty="0">
                <a:solidFill>
                  <a:prstClr val="black"/>
                </a:solidFill>
                <a:latin typeface="Cambria" panose="02040503050406030204" pitchFamily="18" charset="0"/>
                <a:ea typeface="Cambria" panose="02040503050406030204" pitchFamily="18" charset="0"/>
              </a:rPr>
              <a:t>», transpose et enrichie les dispositions de </a:t>
            </a:r>
            <a:r>
              <a:rPr lang="fr-FR" sz="2000" b="1" dirty="0">
                <a:solidFill>
                  <a:prstClr val="black"/>
                </a:solidFill>
                <a:latin typeface="Cambria" panose="02040503050406030204" pitchFamily="18" charset="0"/>
                <a:ea typeface="Cambria" panose="02040503050406030204" pitchFamily="18" charset="0"/>
              </a:rPr>
              <a:t>l’ANI du 9 décembre 2020 </a:t>
            </a:r>
            <a:r>
              <a:rPr lang="fr-FR" sz="2000" dirty="0">
                <a:solidFill>
                  <a:prstClr val="black"/>
                </a:solidFill>
                <a:latin typeface="Cambria" panose="02040503050406030204" pitchFamily="18" charset="0"/>
                <a:ea typeface="Cambria" panose="02040503050406030204" pitchFamily="18" charset="0"/>
              </a:rPr>
              <a:t>:</a:t>
            </a:r>
          </a:p>
          <a:p>
            <a:pPr algn="just" eaLnBrk="0" fontAlgn="base" hangingPunct="0">
              <a:lnSpc>
                <a:spcPct val="107000"/>
              </a:lnSpc>
              <a:buClr>
                <a:srgbClr val="7030A0"/>
              </a:buClr>
              <a:defRPr/>
            </a:pPr>
            <a:endParaRPr lang="fr-FR" sz="2000"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sz="2000" dirty="0">
                <a:solidFill>
                  <a:prstClr val="black"/>
                </a:solidFill>
                <a:latin typeface="Cambria" panose="02040503050406030204" pitchFamily="18" charset="0"/>
              </a:rPr>
              <a:t>Renforcement de la </a:t>
            </a:r>
            <a:r>
              <a:rPr lang="fr-FR" sz="2000" b="1" dirty="0">
                <a:solidFill>
                  <a:prstClr val="black"/>
                </a:solidFill>
                <a:latin typeface="Cambria" panose="02040503050406030204" pitchFamily="18" charset="0"/>
              </a:rPr>
              <a:t>prévention</a:t>
            </a:r>
            <a:r>
              <a:rPr lang="fr-FR" sz="2000" dirty="0">
                <a:solidFill>
                  <a:prstClr val="black"/>
                </a:solidFill>
                <a:latin typeface="Cambria" panose="02040503050406030204" pitchFamily="18" charset="0"/>
              </a:rPr>
              <a:t> des risques professionnels</a:t>
            </a:r>
          </a:p>
          <a:p>
            <a:pPr lvl="1" algn="just" eaLnBrk="0" fontAlgn="base" hangingPunct="0">
              <a:lnSpc>
                <a:spcPct val="107000"/>
              </a:lnSpc>
              <a:buClr>
                <a:srgbClr val="7030A0"/>
              </a:buClr>
              <a:defRPr/>
            </a:pPr>
            <a:endParaRPr lang="fr-FR" sz="2000"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sz="2000" dirty="0">
                <a:solidFill>
                  <a:prstClr val="black"/>
                </a:solidFill>
                <a:latin typeface="Cambria" panose="02040503050406030204" pitchFamily="18" charset="0"/>
              </a:rPr>
              <a:t>Amélioration du service rendu par les </a:t>
            </a:r>
            <a:r>
              <a:rPr lang="fr-FR" sz="2000" b="1" dirty="0">
                <a:solidFill>
                  <a:prstClr val="black"/>
                </a:solidFill>
                <a:latin typeface="Cambria" panose="02040503050406030204" pitchFamily="18" charset="0"/>
              </a:rPr>
              <a:t>SST</a:t>
            </a:r>
          </a:p>
          <a:p>
            <a:pPr lvl="1" algn="just" eaLnBrk="0" fontAlgn="base" hangingPunct="0">
              <a:lnSpc>
                <a:spcPct val="107000"/>
              </a:lnSpc>
              <a:buClr>
                <a:srgbClr val="7030A0"/>
              </a:buClr>
              <a:defRPr/>
            </a:pPr>
            <a:endParaRPr lang="fr-FR" sz="2000"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sz="2000" dirty="0">
                <a:solidFill>
                  <a:prstClr val="black"/>
                </a:solidFill>
                <a:latin typeface="Cambria" panose="02040503050406030204" pitchFamily="18" charset="0"/>
              </a:rPr>
              <a:t>Amélioration du </a:t>
            </a:r>
            <a:r>
              <a:rPr lang="fr-FR" sz="2000" b="1" dirty="0">
                <a:solidFill>
                  <a:prstClr val="black"/>
                </a:solidFill>
                <a:latin typeface="Cambria" panose="02040503050406030204" pitchFamily="18" charset="0"/>
              </a:rPr>
              <a:t>suivi médical </a:t>
            </a:r>
            <a:r>
              <a:rPr lang="fr-FR" sz="2000" dirty="0">
                <a:solidFill>
                  <a:prstClr val="black"/>
                </a:solidFill>
                <a:latin typeface="Cambria" panose="02040503050406030204" pitchFamily="18" charset="0"/>
              </a:rPr>
              <a:t>des salariés et lutte contre la </a:t>
            </a:r>
            <a:r>
              <a:rPr lang="fr-FR" sz="2000" b="1" dirty="0">
                <a:solidFill>
                  <a:prstClr val="black"/>
                </a:solidFill>
                <a:latin typeface="Cambria" panose="02040503050406030204" pitchFamily="18" charset="0"/>
              </a:rPr>
              <a:t>désinsertion professionnelle</a:t>
            </a:r>
          </a:p>
          <a:p>
            <a:pPr lvl="1" algn="just" eaLnBrk="0" fontAlgn="base" hangingPunct="0">
              <a:lnSpc>
                <a:spcPct val="107000"/>
              </a:lnSpc>
              <a:buClr>
                <a:srgbClr val="7030A0"/>
              </a:buClr>
              <a:defRPr/>
            </a:pPr>
            <a:endParaRPr lang="fr-FR" sz="2000"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sz="2000" dirty="0">
                <a:solidFill>
                  <a:prstClr val="black"/>
                </a:solidFill>
                <a:latin typeface="Cambria" panose="02040503050406030204" pitchFamily="18" charset="0"/>
              </a:rPr>
              <a:t>Entrée en vigueur au </a:t>
            </a:r>
            <a:r>
              <a:rPr lang="fr-FR" sz="2000" b="1" dirty="0">
                <a:solidFill>
                  <a:prstClr val="black"/>
                </a:solidFill>
                <a:latin typeface="Cambria" panose="02040503050406030204" pitchFamily="18" charset="0"/>
              </a:rPr>
              <a:t>31 mars 2022 </a:t>
            </a:r>
            <a:r>
              <a:rPr lang="fr-FR" sz="2000" dirty="0">
                <a:solidFill>
                  <a:prstClr val="black"/>
                </a:solidFill>
                <a:latin typeface="Cambria" panose="02040503050406030204" pitchFamily="18" charset="0"/>
              </a:rPr>
              <a:t>pour la majorité des dispositions</a:t>
            </a:r>
          </a:p>
        </p:txBody>
      </p:sp>
      <p:sp>
        <p:nvSpPr>
          <p:cNvPr id="19" name="ZoneTexte 18"/>
          <p:cNvSpPr txBox="1"/>
          <p:nvPr/>
        </p:nvSpPr>
        <p:spPr>
          <a:xfrm>
            <a:off x="0" y="61008"/>
            <a:ext cx="2795894" cy="1384995"/>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Les mesures sociales de la loi santé</a:t>
            </a:r>
          </a:p>
        </p:txBody>
      </p:sp>
    </p:spTree>
    <p:extLst>
      <p:ext uri="{BB962C8B-B14F-4D97-AF65-F5344CB8AC3E}">
        <p14:creationId xmlns:p14="http://schemas.microsoft.com/office/powerpoint/2010/main" val="29903431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40</a:t>
            </a:fld>
            <a:endParaRPr lang="fr-FR" dirty="0">
              <a:solidFill>
                <a:prstClr val="black">
                  <a:tint val="75000"/>
                </a:prstClr>
              </a:solidFill>
            </a:endParaRPr>
          </a:p>
        </p:txBody>
      </p:sp>
      <p:sp>
        <p:nvSpPr>
          <p:cNvPr id="6" name="ZoneTexte 5"/>
          <p:cNvSpPr txBox="1"/>
          <p:nvPr/>
        </p:nvSpPr>
        <p:spPr>
          <a:xfrm>
            <a:off x="3377682" y="2892030"/>
            <a:ext cx="5719667" cy="954107"/>
          </a:xfrm>
          <a:prstGeom prst="rect">
            <a:avLst/>
          </a:prstGeom>
          <a:noFill/>
          <a:ln>
            <a:noFill/>
          </a:ln>
        </p:spPr>
        <p:txBody>
          <a:bodyPr wrap="square" rtlCol="0" anchor="ctr">
            <a:spAutoFit/>
          </a:bodyPr>
          <a:lstStyle/>
          <a:p>
            <a:pPr algn="ctr"/>
            <a:r>
              <a:rPr lang="fr-FR" sz="2800" dirty="0">
                <a:solidFill>
                  <a:srgbClr val="7030A0"/>
                </a:solidFill>
                <a:latin typeface="Impact" panose="020B0806030902050204" pitchFamily="34" charset="0"/>
              </a:rPr>
              <a:t>Implication des CSE dans la protection de l’environnement</a:t>
            </a:r>
          </a:p>
        </p:txBody>
      </p:sp>
      <p:pic>
        <p:nvPicPr>
          <p:cNvPr id="7" name="Picture 4" descr="Fidere Avocats logo"/>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6161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41</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2764627"/>
            <a:ext cx="2795894" cy="1569660"/>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Les attributions consultatives du CSE en matière d’environnement</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1735916"/>
            <a:ext cx="8560675" cy="3627083"/>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Les mesures suivantes concernent uniquement les entreprises </a:t>
            </a:r>
            <a:r>
              <a:rPr lang="fr-FR" b="1" dirty="0">
                <a:solidFill>
                  <a:prstClr val="black"/>
                </a:solidFill>
                <a:latin typeface="Cambria" panose="02040503050406030204" pitchFamily="18" charset="0"/>
              </a:rPr>
              <a:t>&gt; 50 salariés</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La mission du CSE  d’assurer une expression collective des salariés est élargie afin de </a:t>
            </a:r>
            <a:r>
              <a:rPr lang="fr-FR" b="1" dirty="0">
                <a:solidFill>
                  <a:prstClr val="black"/>
                </a:solidFill>
                <a:latin typeface="Cambria" panose="02040503050406030204" pitchFamily="18" charset="0"/>
              </a:rPr>
              <a:t>prendre en compte les intérêt des salariés «</a:t>
            </a:r>
            <a:r>
              <a:rPr lang="fr-FR" b="1" i="1" dirty="0">
                <a:solidFill>
                  <a:prstClr val="black"/>
                </a:solidFill>
                <a:latin typeface="Cambria" panose="02040503050406030204" pitchFamily="18" charset="0"/>
              </a:rPr>
              <a:t> au regard des conséquences environnementales </a:t>
            </a:r>
            <a:r>
              <a:rPr lang="fr-FR" b="1" dirty="0">
                <a:solidFill>
                  <a:prstClr val="black"/>
                </a:solidFill>
                <a:latin typeface="Cambria" panose="02040503050406030204" pitchFamily="18" charset="0"/>
              </a:rPr>
              <a:t>» </a:t>
            </a:r>
            <a:r>
              <a:rPr lang="fr-FR" dirty="0">
                <a:solidFill>
                  <a:prstClr val="black"/>
                </a:solidFill>
                <a:latin typeface="Cambria" panose="02040503050406030204" pitchFamily="18" charset="0"/>
              </a:rPr>
              <a:t>des décisions de l’employeur.</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Concernant les consultations </a:t>
            </a:r>
            <a:r>
              <a:rPr lang="fr-FR" i="1" u="sng" dirty="0">
                <a:solidFill>
                  <a:prstClr val="black"/>
                </a:solidFill>
                <a:latin typeface="Cambria" panose="02040503050406030204" pitchFamily="18" charset="0"/>
              </a:rPr>
              <a:t>ponctuelles</a:t>
            </a:r>
            <a:r>
              <a:rPr lang="fr-FR" dirty="0">
                <a:solidFill>
                  <a:prstClr val="black"/>
                </a:solidFill>
                <a:latin typeface="Cambria" panose="02040503050406030204" pitchFamily="18" charset="0"/>
              </a:rPr>
              <a:t>, le CSE sera informé et consulté sur les </a:t>
            </a:r>
            <a:r>
              <a:rPr lang="fr-FR" b="1" dirty="0">
                <a:solidFill>
                  <a:prstClr val="black"/>
                </a:solidFill>
                <a:latin typeface="Cambria" panose="02040503050406030204" pitchFamily="18" charset="0"/>
              </a:rPr>
              <a:t>conséquences environnementales </a:t>
            </a:r>
            <a:r>
              <a:rPr lang="fr-FR" dirty="0">
                <a:solidFill>
                  <a:prstClr val="black"/>
                </a:solidFill>
                <a:latin typeface="Cambria" panose="02040503050406030204" pitchFamily="18" charset="0"/>
              </a:rPr>
              <a:t>des mesures affectant l’organisation, la gestion et la marche générale de l’entreprise.</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S’agissant des consultations </a:t>
            </a:r>
            <a:r>
              <a:rPr lang="fr-FR" i="1" u="sng" dirty="0">
                <a:solidFill>
                  <a:prstClr val="black"/>
                </a:solidFill>
                <a:latin typeface="Cambria" panose="02040503050406030204" pitchFamily="18" charset="0"/>
              </a:rPr>
              <a:t>récurrentes</a:t>
            </a:r>
            <a:r>
              <a:rPr lang="fr-FR" dirty="0">
                <a:solidFill>
                  <a:prstClr val="black"/>
                </a:solidFill>
                <a:latin typeface="Cambria" panose="02040503050406030204" pitchFamily="18" charset="0"/>
              </a:rPr>
              <a:t>, le CSE devra être informé et consulté sur les </a:t>
            </a:r>
            <a:r>
              <a:rPr lang="fr-FR" b="1" dirty="0">
                <a:solidFill>
                  <a:prstClr val="black"/>
                </a:solidFill>
                <a:latin typeface="Cambria" panose="02040503050406030204" pitchFamily="18" charset="0"/>
              </a:rPr>
              <a:t>conséquences environnementales </a:t>
            </a:r>
            <a:r>
              <a:rPr lang="fr-FR" dirty="0">
                <a:solidFill>
                  <a:prstClr val="black"/>
                </a:solidFill>
                <a:latin typeface="Cambria" panose="02040503050406030204" pitchFamily="18" charset="0"/>
              </a:rPr>
              <a:t>de l’activité de l’entreprise.</a:t>
            </a:r>
          </a:p>
        </p:txBody>
      </p:sp>
      <p:sp>
        <p:nvSpPr>
          <p:cNvPr id="19" name="ZoneTexte 18"/>
          <p:cNvSpPr txBox="1"/>
          <p:nvPr/>
        </p:nvSpPr>
        <p:spPr>
          <a:xfrm>
            <a:off x="0" y="61008"/>
            <a:ext cx="2795894" cy="1384995"/>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CSE et protection de l’environnement</a:t>
            </a:r>
          </a:p>
        </p:txBody>
      </p:sp>
    </p:spTree>
    <p:extLst>
      <p:ext uri="{BB962C8B-B14F-4D97-AF65-F5344CB8AC3E}">
        <p14:creationId xmlns:p14="http://schemas.microsoft.com/office/powerpoint/2010/main" val="40878860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42</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33957"/>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Passage de la BDES à la BDESE</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2032246"/>
            <a:ext cx="8560675" cy="3034420"/>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La Base de Données Economique et Sociale (BDES) est renommée afin d’inclure la notion d’environnement en Base de Données Economique Sociale </a:t>
            </a:r>
            <a:r>
              <a:rPr lang="fr-FR" b="1" dirty="0">
                <a:solidFill>
                  <a:prstClr val="black"/>
                </a:solidFill>
                <a:latin typeface="Cambria" panose="02040503050406030204" pitchFamily="18" charset="0"/>
              </a:rPr>
              <a:t>et Environnementale </a:t>
            </a:r>
            <a:r>
              <a:rPr lang="fr-FR" dirty="0">
                <a:solidFill>
                  <a:prstClr val="black"/>
                </a:solidFill>
                <a:latin typeface="Cambria" panose="02040503050406030204" pitchFamily="18" charset="0"/>
              </a:rPr>
              <a:t>(</a:t>
            </a:r>
            <a:r>
              <a:rPr lang="fr-FR" b="1" dirty="0">
                <a:solidFill>
                  <a:prstClr val="black"/>
                </a:solidFill>
                <a:latin typeface="Cambria" panose="02040503050406030204" pitchFamily="18" charset="0"/>
              </a:rPr>
              <a:t>BDESE</a:t>
            </a:r>
            <a:r>
              <a:rPr lang="fr-FR" dirty="0">
                <a:solidFill>
                  <a:prstClr val="black"/>
                </a:solidFill>
                <a:latin typeface="Cambria" panose="02040503050406030204" pitchFamily="18" charset="0"/>
              </a:rPr>
              <a:t>).</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En parallèle de cette modification de nom, un nouveau thème « </a:t>
            </a:r>
            <a:r>
              <a:rPr lang="fr-FR" i="1" dirty="0">
                <a:solidFill>
                  <a:prstClr val="black"/>
                </a:solidFill>
                <a:latin typeface="Cambria" panose="02040503050406030204" pitchFamily="18" charset="0"/>
              </a:rPr>
              <a:t>conséquences environnementales de l’activité de l’entreprise </a:t>
            </a:r>
            <a:r>
              <a:rPr lang="fr-FR" dirty="0">
                <a:solidFill>
                  <a:prstClr val="black"/>
                </a:solidFill>
                <a:latin typeface="Cambria" panose="02040503050406030204" pitchFamily="18" charset="0"/>
              </a:rPr>
              <a:t>» est ajouté à cette BDESE.</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Désormais, l’employeur devra rassembler, au sein de la base, des éléments permettant au CSE de </a:t>
            </a:r>
            <a:r>
              <a:rPr lang="fr-FR" b="1" dirty="0">
                <a:solidFill>
                  <a:prstClr val="black"/>
                </a:solidFill>
                <a:latin typeface="Cambria" panose="02040503050406030204" pitchFamily="18" charset="0"/>
              </a:rPr>
              <a:t>déterminer l’impact environnemental des décisions prises par la Direction.</a:t>
            </a:r>
            <a:endParaRPr lang="fr-FR" dirty="0">
              <a:solidFill>
                <a:prstClr val="black"/>
              </a:solidFill>
              <a:latin typeface="Cambria" panose="02040503050406030204" pitchFamily="18" charset="0"/>
            </a:endParaRPr>
          </a:p>
        </p:txBody>
      </p:sp>
      <p:sp>
        <p:nvSpPr>
          <p:cNvPr id="19" name="ZoneTexte 18"/>
          <p:cNvSpPr txBox="1"/>
          <p:nvPr/>
        </p:nvSpPr>
        <p:spPr>
          <a:xfrm>
            <a:off x="0" y="138604"/>
            <a:ext cx="2795894" cy="1384995"/>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CSE et protection de l’environnement</a:t>
            </a:r>
          </a:p>
        </p:txBody>
      </p:sp>
    </p:spTree>
    <p:extLst>
      <p:ext uri="{BB962C8B-B14F-4D97-AF65-F5344CB8AC3E}">
        <p14:creationId xmlns:p14="http://schemas.microsoft.com/office/powerpoint/2010/main" val="20095757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43</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4865016"/>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Expert-comptable du CSE</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0" y="4948788"/>
            <a:ext cx="8560675" cy="663451"/>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La mission de l’expert-comptable lors des 3 grandes consultations récurrentes porte </a:t>
            </a:r>
            <a:r>
              <a:rPr lang="fr-FR" b="1" dirty="0">
                <a:solidFill>
                  <a:prstClr val="black"/>
                </a:solidFill>
                <a:latin typeface="Cambria" panose="02040503050406030204" pitchFamily="18" charset="0"/>
              </a:rPr>
              <a:t>désormais sur les éléments d’ordre environnemental</a:t>
            </a:r>
            <a:r>
              <a:rPr lang="fr-FR" dirty="0">
                <a:solidFill>
                  <a:prstClr val="black"/>
                </a:solidFill>
                <a:latin typeface="Cambria" panose="02040503050406030204" pitchFamily="18" charset="0"/>
              </a:rPr>
              <a:t>.</a:t>
            </a:r>
          </a:p>
        </p:txBody>
      </p:sp>
      <p:sp>
        <p:nvSpPr>
          <p:cNvPr id="19" name="ZoneTexte 18"/>
          <p:cNvSpPr txBox="1"/>
          <p:nvPr/>
        </p:nvSpPr>
        <p:spPr>
          <a:xfrm>
            <a:off x="0" y="61008"/>
            <a:ext cx="2795894" cy="1384995"/>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CSE et protection de l’environnement</a:t>
            </a:r>
          </a:p>
        </p:txBody>
      </p:sp>
      <p:sp>
        <p:nvSpPr>
          <p:cNvPr id="9" name="ZoneTexte 8"/>
          <p:cNvSpPr txBox="1"/>
          <p:nvPr/>
        </p:nvSpPr>
        <p:spPr>
          <a:xfrm>
            <a:off x="0" y="2451093"/>
            <a:ext cx="2795894" cy="461665"/>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Formation des élus</a:t>
            </a:r>
          </a:p>
        </p:txBody>
      </p:sp>
      <p:sp>
        <p:nvSpPr>
          <p:cNvPr id="11" name="ZoneTexte 10"/>
          <p:cNvSpPr txBox="1"/>
          <p:nvPr/>
        </p:nvSpPr>
        <p:spPr>
          <a:xfrm>
            <a:off x="3377241" y="1978624"/>
            <a:ext cx="8560675" cy="2145267"/>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 stage de formation économique des titulaires du CSE élus pour la première fois </a:t>
            </a:r>
            <a:r>
              <a:rPr lang="fr-FR" i="1" u="sng" dirty="0">
                <a:solidFill>
                  <a:prstClr val="black"/>
                </a:solidFill>
                <a:latin typeface="Cambria" panose="02040503050406030204" pitchFamily="18" charset="0"/>
              </a:rPr>
              <a:t>peut</a:t>
            </a:r>
            <a:r>
              <a:rPr lang="fr-FR" dirty="0">
                <a:solidFill>
                  <a:prstClr val="black"/>
                </a:solidFill>
                <a:latin typeface="Cambria" panose="02040503050406030204" pitchFamily="18" charset="0"/>
              </a:rPr>
              <a:t> porter sur </a:t>
            </a:r>
            <a:r>
              <a:rPr lang="fr-FR" b="1" dirty="0">
                <a:solidFill>
                  <a:prstClr val="black"/>
                </a:solidFill>
                <a:latin typeface="Cambria" panose="02040503050406030204" pitchFamily="18" charset="0"/>
              </a:rPr>
              <a:t>les conséquences environnementales </a:t>
            </a:r>
            <a:r>
              <a:rPr lang="fr-FR" dirty="0">
                <a:solidFill>
                  <a:prstClr val="black"/>
                </a:solidFill>
                <a:latin typeface="Cambria" panose="02040503050406030204" pitchFamily="18" charset="0"/>
              </a:rPr>
              <a:t>de l’activité de l’entreprise.</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Les salariés amenés à exercer des fonctions syndicales pourront, quant à eux, profiter d’une formation économique et sociale désormais </a:t>
            </a:r>
            <a:r>
              <a:rPr lang="fr-FR" b="1" dirty="0">
                <a:solidFill>
                  <a:prstClr val="black"/>
                </a:solidFill>
                <a:latin typeface="Cambria" panose="02040503050406030204" pitchFamily="18" charset="0"/>
              </a:rPr>
              <a:t>enrichie d’un pan environnemental</a:t>
            </a:r>
            <a:r>
              <a:rPr lang="fr-FR" dirty="0">
                <a:solidFill>
                  <a:prstClr val="black"/>
                </a:solidFill>
                <a:latin typeface="Cambria" panose="02040503050406030204" pitchFamily="18" charset="0"/>
              </a:rPr>
              <a:t>.</a:t>
            </a:r>
          </a:p>
        </p:txBody>
      </p:sp>
    </p:spTree>
    <p:extLst>
      <p:ext uri="{BB962C8B-B14F-4D97-AF65-F5344CB8AC3E}">
        <p14:creationId xmlns:p14="http://schemas.microsoft.com/office/powerpoint/2010/main" val="5446556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44</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ZoneTexte 18"/>
          <p:cNvSpPr txBox="1"/>
          <p:nvPr/>
        </p:nvSpPr>
        <p:spPr>
          <a:xfrm>
            <a:off x="0" y="61008"/>
            <a:ext cx="2795894" cy="1384995"/>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CSE et protection de l’environnement</a:t>
            </a:r>
          </a:p>
        </p:txBody>
      </p:sp>
      <p:sp>
        <p:nvSpPr>
          <p:cNvPr id="9" name="ZoneTexte 8"/>
          <p:cNvSpPr txBox="1"/>
          <p:nvPr/>
        </p:nvSpPr>
        <p:spPr>
          <a:xfrm>
            <a:off x="0" y="3011925"/>
            <a:ext cx="2795894" cy="1200329"/>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Congé de formation pour tous les salariés</a:t>
            </a:r>
          </a:p>
        </p:txBody>
      </p:sp>
      <p:sp>
        <p:nvSpPr>
          <p:cNvPr id="11" name="ZoneTexte 10"/>
          <p:cNvSpPr txBox="1"/>
          <p:nvPr/>
        </p:nvSpPr>
        <p:spPr>
          <a:xfrm>
            <a:off x="3377241" y="3132182"/>
            <a:ext cx="8560675" cy="959815"/>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La congé de formation économique, sociale et syndicale dont peut bénéficier tout salarié est rebaptisé </a:t>
            </a:r>
            <a:r>
              <a:rPr lang="fr-FR" i="1" dirty="0">
                <a:solidFill>
                  <a:prstClr val="black"/>
                </a:solidFill>
                <a:latin typeface="Cambria" panose="02040503050406030204" pitchFamily="18" charset="0"/>
              </a:rPr>
              <a:t>« congé de formation économique, sociale, syndicale </a:t>
            </a:r>
            <a:r>
              <a:rPr lang="fr-FR" b="1" i="1" dirty="0">
                <a:solidFill>
                  <a:prstClr val="black"/>
                </a:solidFill>
                <a:latin typeface="Cambria" panose="02040503050406030204" pitchFamily="18" charset="0"/>
              </a:rPr>
              <a:t>et environnementale</a:t>
            </a:r>
            <a:r>
              <a:rPr lang="fr-FR" i="1" dirty="0">
                <a:solidFill>
                  <a:prstClr val="black"/>
                </a:solidFill>
                <a:latin typeface="Cambria" panose="02040503050406030204" pitchFamily="18" charset="0"/>
              </a:rPr>
              <a:t> »</a:t>
            </a:r>
            <a:r>
              <a:rPr lang="fr-FR" dirty="0">
                <a:solidFill>
                  <a:prstClr val="black"/>
                </a:solidFill>
                <a:latin typeface="Cambria" panose="02040503050406030204" pitchFamily="18" charset="0"/>
              </a:rPr>
              <a:t>. </a:t>
            </a:r>
          </a:p>
        </p:txBody>
      </p:sp>
    </p:spTree>
    <p:extLst>
      <p:ext uri="{BB962C8B-B14F-4D97-AF65-F5344CB8AC3E}">
        <p14:creationId xmlns:p14="http://schemas.microsoft.com/office/powerpoint/2010/main" val="41561461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45</a:t>
            </a:fld>
            <a:endParaRPr lang="fr-FR" dirty="0">
              <a:solidFill>
                <a:prstClr val="black">
                  <a:tint val="75000"/>
                </a:prstClr>
              </a:solidFill>
            </a:endParaRPr>
          </a:p>
        </p:txBody>
      </p:sp>
      <p:sp>
        <p:nvSpPr>
          <p:cNvPr id="6" name="ZoneTexte 5"/>
          <p:cNvSpPr txBox="1"/>
          <p:nvPr/>
        </p:nvSpPr>
        <p:spPr>
          <a:xfrm>
            <a:off x="3377682" y="2892030"/>
            <a:ext cx="5719667" cy="954107"/>
          </a:xfrm>
          <a:prstGeom prst="rect">
            <a:avLst/>
          </a:prstGeom>
          <a:noFill/>
          <a:ln>
            <a:noFill/>
          </a:ln>
        </p:spPr>
        <p:txBody>
          <a:bodyPr wrap="square" rtlCol="0" anchor="ctr">
            <a:spAutoFit/>
          </a:bodyPr>
          <a:lstStyle/>
          <a:p>
            <a:pPr algn="ctr"/>
            <a:r>
              <a:rPr lang="fr-FR" sz="2800" dirty="0">
                <a:solidFill>
                  <a:srgbClr val="7030A0"/>
                </a:solidFill>
                <a:latin typeface="Impact" panose="020B0806030902050204" pitchFamily="34" charset="0"/>
              </a:rPr>
              <a:t>L’intégration de la transition écologique à  la GPEC</a:t>
            </a:r>
          </a:p>
        </p:txBody>
      </p:sp>
      <p:pic>
        <p:nvPicPr>
          <p:cNvPr id="7"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2989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46</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10719"/>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33954"/>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Nouvelles dispositions</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2624969"/>
            <a:ext cx="8560675" cy="1848968"/>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Les dispositions supplétives relatives aux négociations périodiques obligatoires de branche (GPEC) et d’entreprise (GEPP) sont modifiées afin que ces négociations prennent en compte les </a:t>
            </a:r>
            <a:r>
              <a:rPr lang="fr-FR" b="1" dirty="0">
                <a:solidFill>
                  <a:prstClr val="black"/>
                </a:solidFill>
                <a:latin typeface="Cambria" panose="02040503050406030204" pitchFamily="18" charset="0"/>
              </a:rPr>
              <a:t>enjeux de la transition écologique</a:t>
            </a:r>
            <a:r>
              <a:rPr lang="fr-FR" dirty="0">
                <a:solidFill>
                  <a:prstClr val="black"/>
                </a:solidFill>
                <a:latin typeface="Cambria" panose="02040503050406030204" pitchFamily="18" charset="0"/>
              </a:rPr>
              <a:t>.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Elles pourront être écartées par la conclusion d’une convention ou d’un accord aménageant les modalités de cette négociation.</a:t>
            </a:r>
          </a:p>
        </p:txBody>
      </p:sp>
      <p:sp>
        <p:nvSpPr>
          <p:cNvPr id="19" name="ZoneTexte 18"/>
          <p:cNvSpPr txBox="1"/>
          <p:nvPr/>
        </p:nvSpPr>
        <p:spPr>
          <a:xfrm>
            <a:off x="0" y="61008"/>
            <a:ext cx="2795894" cy="1384995"/>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Transition écologique et GPEC</a:t>
            </a:r>
          </a:p>
        </p:txBody>
      </p:sp>
    </p:spTree>
    <p:extLst>
      <p:ext uri="{BB962C8B-B14F-4D97-AF65-F5344CB8AC3E}">
        <p14:creationId xmlns:p14="http://schemas.microsoft.com/office/powerpoint/2010/main" val="6038960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47</a:t>
            </a:fld>
            <a:endParaRPr lang="fr-FR" dirty="0">
              <a:solidFill>
                <a:prstClr val="black">
                  <a:tint val="75000"/>
                </a:prstClr>
              </a:solidFill>
            </a:endParaRPr>
          </a:p>
        </p:txBody>
      </p:sp>
      <p:sp>
        <p:nvSpPr>
          <p:cNvPr id="6" name="ZoneTexte 5"/>
          <p:cNvSpPr txBox="1"/>
          <p:nvPr/>
        </p:nvSpPr>
        <p:spPr>
          <a:xfrm>
            <a:off x="3377682" y="2892030"/>
            <a:ext cx="5719667" cy="954107"/>
          </a:xfrm>
          <a:prstGeom prst="rect">
            <a:avLst/>
          </a:prstGeom>
          <a:noFill/>
          <a:ln>
            <a:noFill/>
          </a:ln>
        </p:spPr>
        <p:txBody>
          <a:bodyPr wrap="square" rtlCol="0" anchor="ctr">
            <a:spAutoFit/>
          </a:bodyPr>
          <a:lstStyle/>
          <a:p>
            <a:pPr algn="ctr"/>
            <a:r>
              <a:rPr lang="fr-FR" sz="2800" dirty="0">
                <a:solidFill>
                  <a:srgbClr val="7030A0"/>
                </a:solidFill>
                <a:latin typeface="Impact" panose="020B0806030902050204" pitchFamily="34" charset="0"/>
              </a:rPr>
              <a:t>La mission environnementale confiée aux </a:t>
            </a:r>
            <a:r>
              <a:rPr lang="fr-FR" sz="2800" dirty="0" err="1">
                <a:solidFill>
                  <a:srgbClr val="7030A0"/>
                </a:solidFill>
                <a:latin typeface="Impact" panose="020B0806030902050204" pitchFamily="34" charset="0"/>
              </a:rPr>
              <a:t>Opco</a:t>
            </a:r>
            <a:endParaRPr lang="fr-FR" sz="2800" dirty="0">
              <a:solidFill>
                <a:srgbClr val="7030A0"/>
              </a:solidFill>
              <a:latin typeface="Impact" panose="020B0806030902050204" pitchFamily="34" charset="0"/>
            </a:endParaRPr>
          </a:p>
        </p:txBody>
      </p:sp>
      <p:pic>
        <p:nvPicPr>
          <p:cNvPr id="7" name="Picture 4" descr="Fidere Avocats logo"/>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6226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48</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Environnement et OPCO</a:t>
            </a:r>
          </a:p>
        </p:txBody>
      </p:sp>
      <p:sp>
        <p:nvSpPr>
          <p:cNvPr id="9" name="ZoneTexte 8"/>
          <p:cNvSpPr txBox="1"/>
          <p:nvPr/>
        </p:nvSpPr>
        <p:spPr>
          <a:xfrm>
            <a:off x="0" y="2818421"/>
            <a:ext cx="2795894" cy="1200329"/>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Quel est le rôle des OPCO en matière environnementale ?</a:t>
            </a:r>
          </a:p>
        </p:txBody>
      </p:sp>
      <p:sp>
        <p:nvSpPr>
          <p:cNvPr id="11" name="ZoneTexte 10"/>
          <p:cNvSpPr txBox="1"/>
          <p:nvPr/>
        </p:nvSpPr>
        <p:spPr>
          <a:xfrm>
            <a:off x="3377242" y="2335149"/>
            <a:ext cx="8560675" cy="2166875"/>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Les OPCO sont désormais chargés </a:t>
            </a:r>
            <a:r>
              <a:rPr lang="fr-FR" b="1" dirty="0">
                <a:solidFill>
                  <a:prstClr val="black"/>
                </a:solidFill>
                <a:latin typeface="Cambria" panose="02040503050406030204" pitchFamily="18" charset="0"/>
              </a:rPr>
              <a:t>d'informer</a:t>
            </a:r>
            <a:r>
              <a:rPr lang="fr-FR" dirty="0">
                <a:solidFill>
                  <a:prstClr val="black"/>
                </a:solidFill>
                <a:latin typeface="Cambria" panose="02040503050406030204" pitchFamily="18" charset="0"/>
              </a:rPr>
              <a:t> les entreprise des branches entrant dans leur champ de compétence sur les </a:t>
            </a:r>
            <a:r>
              <a:rPr lang="fr-FR" b="1" dirty="0">
                <a:solidFill>
                  <a:prstClr val="black"/>
                </a:solidFill>
                <a:latin typeface="Cambria" panose="02040503050406030204" pitchFamily="18" charset="0"/>
              </a:rPr>
              <a:t>enjeux liés à l’environnement et au développement durable.</a:t>
            </a:r>
            <a:r>
              <a:rPr lang="fr-FR" dirty="0">
                <a:solidFill>
                  <a:prstClr val="black"/>
                </a:solidFill>
                <a:latin typeface="Cambria" panose="02040503050406030204" pitchFamily="18" charset="0"/>
              </a:rPr>
              <a:t>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Outre cette information, les OPCO devront également </a:t>
            </a:r>
            <a:r>
              <a:rPr lang="fr-FR" b="1" dirty="0">
                <a:solidFill>
                  <a:prstClr val="black"/>
                </a:solidFill>
                <a:latin typeface="Cambria" panose="02040503050406030204" pitchFamily="18" charset="0"/>
              </a:rPr>
              <a:t>accompagner</a:t>
            </a:r>
            <a:r>
              <a:rPr lang="fr-FR" dirty="0">
                <a:solidFill>
                  <a:prstClr val="black"/>
                </a:solidFill>
                <a:latin typeface="Cambria" panose="02040503050406030204" pitchFamily="18" charset="0"/>
              </a:rPr>
              <a:t> les entreprise dans leurs projets d’adaptation, notamment en analysant puis en définissant leurs besoins en matière de </a:t>
            </a:r>
            <a:r>
              <a:rPr lang="fr-FR" b="1" dirty="0">
                <a:solidFill>
                  <a:prstClr val="black"/>
                </a:solidFill>
                <a:latin typeface="Cambria" panose="02040503050406030204" pitchFamily="18" charset="0"/>
              </a:rPr>
              <a:t>transition écologique</a:t>
            </a:r>
            <a:r>
              <a:rPr lang="fr-FR" dirty="0">
                <a:solidFill>
                  <a:prstClr val="black"/>
                </a:solidFill>
                <a:latin typeface="Cambria" panose="02040503050406030204" pitchFamily="18" charset="0"/>
              </a:rPr>
              <a:t>.</a:t>
            </a:r>
          </a:p>
        </p:txBody>
      </p:sp>
    </p:spTree>
    <p:extLst>
      <p:ext uri="{BB962C8B-B14F-4D97-AF65-F5344CB8AC3E}">
        <p14:creationId xmlns:p14="http://schemas.microsoft.com/office/powerpoint/2010/main" val="28783500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49</a:t>
            </a:fld>
            <a:endParaRPr lang="fr-FR" dirty="0">
              <a:solidFill>
                <a:prstClr val="black">
                  <a:tint val="75000"/>
                </a:prstClr>
              </a:solidFill>
            </a:endParaRPr>
          </a:p>
        </p:txBody>
      </p:sp>
      <p:sp>
        <p:nvSpPr>
          <p:cNvPr id="6" name="ZoneTexte 5"/>
          <p:cNvSpPr txBox="1"/>
          <p:nvPr/>
        </p:nvSpPr>
        <p:spPr>
          <a:xfrm>
            <a:off x="3377682" y="2676587"/>
            <a:ext cx="5719667" cy="1384995"/>
          </a:xfrm>
          <a:prstGeom prst="rect">
            <a:avLst/>
          </a:prstGeom>
          <a:noFill/>
          <a:ln>
            <a:noFill/>
          </a:ln>
        </p:spPr>
        <p:txBody>
          <a:bodyPr wrap="square" rtlCol="0" anchor="ctr">
            <a:spAutoFit/>
          </a:bodyPr>
          <a:lstStyle/>
          <a:p>
            <a:pPr algn="ctr"/>
            <a:r>
              <a:rPr lang="fr-FR" sz="2800" dirty="0">
                <a:solidFill>
                  <a:srgbClr val="7030A0"/>
                </a:solidFill>
                <a:latin typeface="Impact" panose="020B0806030902050204" pitchFamily="34" charset="0"/>
              </a:rPr>
              <a:t>Forfait mobilité durable et remboursement des frais de transport</a:t>
            </a:r>
          </a:p>
        </p:txBody>
      </p:sp>
      <p:pic>
        <p:nvPicPr>
          <p:cNvPr id="7"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6089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5</a:t>
            </a:fld>
            <a:endParaRPr lang="fr-FR" dirty="0">
              <a:solidFill>
                <a:prstClr val="black">
                  <a:tint val="75000"/>
                </a:prstClr>
              </a:solidFill>
            </a:endParaRPr>
          </a:p>
        </p:txBody>
      </p:sp>
      <p:sp>
        <p:nvSpPr>
          <p:cNvPr id="6" name="ZoneTexte 5"/>
          <p:cNvSpPr txBox="1"/>
          <p:nvPr/>
        </p:nvSpPr>
        <p:spPr>
          <a:xfrm>
            <a:off x="3377682" y="2892029"/>
            <a:ext cx="5719667" cy="954107"/>
          </a:xfrm>
          <a:prstGeom prst="rect">
            <a:avLst/>
          </a:prstGeom>
          <a:noFill/>
          <a:ln>
            <a:noFill/>
          </a:ln>
        </p:spPr>
        <p:txBody>
          <a:bodyPr wrap="square" rtlCol="0" anchor="ctr">
            <a:spAutoFit/>
          </a:bodyPr>
          <a:lstStyle/>
          <a:p>
            <a:pPr algn="ctr"/>
            <a:r>
              <a:rPr lang="fr-FR" sz="2800" dirty="0">
                <a:solidFill>
                  <a:srgbClr val="7030A0"/>
                </a:solidFill>
                <a:latin typeface="Impact" panose="020B0806030902050204" pitchFamily="34" charset="0"/>
              </a:rPr>
              <a:t>Le Document Unique d’Evaluation des Risques Professionnel (DUERP)</a:t>
            </a:r>
          </a:p>
        </p:txBody>
      </p:sp>
      <p:pic>
        <p:nvPicPr>
          <p:cNvPr id="7"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5710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50</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2554334"/>
            <a:ext cx="2795894" cy="461665"/>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Rappels</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529642" y="4688092"/>
            <a:ext cx="8560675" cy="1574149"/>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Afin d’encourager la prise en charge du forfait mobilité par l’employeur, le législateur a mis en place un système d’exonération d’impôt sur le revenus, de cotisations et de contribution sociales dans la limite de 500 euros par an et par salarié. Ce plafond vaut également en cas de cumul du forfait mobilité et de la prise en charge obligatoire des transports en commun.</a:t>
            </a:r>
          </a:p>
        </p:txBody>
      </p:sp>
      <p:sp>
        <p:nvSpPr>
          <p:cNvPr id="19" name="ZoneTexte 18"/>
          <p:cNvSpPr txBox="1"/>
          <p:nvPr/>
        </p:nvSpPr>
        <p:spPr>
          <a:xfrm>
            <a:off x="0" y="61008"/>
            <a:ext cx="2795894" cy="1815882"/>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Forfait mobilité durable et remboursement des transports</a:t>
            </a:r>
          </a:p>
        </p:txBody>
      </p:sp>
      <p:sp>
        <p:nvSpPr>
          <p:cNvPr id="9" name="ZoneTexte 8"/>
          <p:cNvSpPr txBox="1"/>
          <p:nvPr/>
        </p:nvSpPr>
        <p:spPr>
          <a:xfrm>
            <a:off x="0" y="4690334"/>
            <a:ext cx="2795894" cy="1200329"/>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Les multiples exonérations liées au forfait mobilité</a:t>
            </a:r>
          </a:p>
        </p:txBody>
      </p:sp>
      <p:sp>
        <p:nvSpPr>
          <p:cNvPr id="11" name="ZoneTexte 10"/>
          <p:cNvSpPr txBox="1"/>
          <p:nvPr/>
        </p:nvSpPr>
        <p:spPr>
          <a:xfrm>
            <a:off x="3529642" y="2074833"/>
            <a:ext cx="8560675" cy="1870512"/>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L’employeur doit obligatoirement prendre en charge 50% des frais de transport en commun entre le domicile et le lieu de travail.</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En outre, il peut prendre en charge </a:t>
            </a:r>
            <a:r>
              <a:rPr lang="fr-FR" dirty="0">
                <a:latin typeface="Cambria" panose="02040503050406030204" pitchFamily="18" charset="0"/>
              </a:rPr>
              <a:t>frais de transports domicile-travail des salariés effectués en « </a:t>
            </a:r>
            <a:r>
              <a:rPr lang="fr-FR" i="1" dirty="0">
                <a:latin typeface="Cambria" panose="02040503050406030204" pitchFamily="18" charset="0"/>
              </a:rPr>
              <a:t>mobilité douce</a:t>
            </a:r>
            <a:r>
              <a:rPr lang="fr-FR" dirty="0">
                <a:latin typeface="Cambria" panose="02040503050406030204" pitchFamily="18" charset="0"/>
              </a:rPr>
              <a:t> » ou « </a:t>
            </a:r>
            <a:r>
              <a:rPr lang="fr-FR" i="1" dirty="0">
                <a:latin typeface="Cambria" panose="02040503050406030204" pitchFamily="18" charset="0"/>
              </a:rPr>
              <a:t>alternatifs</a:t>
            </a:r>
            <a:r>
              <a:rPr lang="fr-FR" dirty="0">
                <a:latin typeface="Cambria" panose="02040503050406030204" pitchFamily="18" charset="0"/>
              </a:rPr>
              <a:t> », également appelé « </a:t>
            </a:r>
            <a:r>
              <a:rPr lang="fr-FR" i="1" dirty="0">
                <a:latin typeface="Cambria" panose="02040503050406030204" pitchFamily="18" charset="0"/>
              </a:rPr>
              <a:t>forfait mobilité </a:t>
            </a:r>
            <a:r>
              <a:rPr lang="fr-FR" dirty="0">
                <a:latin typeface="Cambria" panose="02040503050406030204" pitchFamily="18" charset="0"/>
              </a:rPr>
              <a:t>».</a:t>
            </a:r>
            <a:endParaRPr lang="fr-FR" dirty="0">
              <a:solidFill>
                <a:prstClr val="black"/>
              </a:solidFill>
              <a:latin typeface="Cambria" panose="02040503050406030204" pitchFamily="18" charset="0"/>
            </a:endParaRPr>
          </a:p>
        </p:txBody>
      </p:sp>
    </p:spTree>
    <p:extLst>
      <p:ext uri="{BB962C8B-B14F-4D97-AF65-F5344CB8AC3E}">
        <p14:creationId xmlns:p14="http://schemas.microsoft.com/office/powerpoint/2010/main" val="31536534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51</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2931897"/>
            <a:ext cx="2795894" cy="1569660"/>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Nouveau plafond de l’avantage fiscal et social en cas de cumul</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ZoneTexte 18"/>
          <p:cNvSpPr txBox="1"/>
          <p:nvPr/>
        </p:nvSpPr>
        <p:spPr>
          <a:xfrm>
            <a:off x="0" y="61008"/>
            <a:ext cx="2795894" cy="1815882"/>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Forfait mobilité durable et remboursement des transports</a:t>
            </a:r>
          </a:p>
        </p:txBody>
      </p:sp>
      <p:sp>
        <p:nvSpPr>
          <p:cNvPr id="11" name="ZoneTexte 10"/>
          <p:cNvSpPr txBox="1"/>
          <p:nvPr/>
        </p:nvSpPr>
        <p:spPr>
          <a:xfrm>
            <a:off x="3377243" y="2792276"/>
            <a:ext cx="8560675" cy="1848904"/>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Désormais, et par dérogation, en cas de cumul de prise en charge par l’employeur de l’abonnement de transport en commun et du forfait mobilité, le plafond de l’avantage fiscal et social </a:t>
            </a:r>
            <a:r>
              <a:rPr lang="fr-FR" b="1" dirty="0">
                <a:solidFill>
                  <a:prstClr val="black"/>
                </a:solidFill>
                <a:latin typeface="Cambria" panose="02040503050406030204" pitchFamily="18" charset="0"/>
              </a:rPr>
              <a:t>passe de 500 euros à 600 euros par an et par salarié</a:t>
            </a:r>
            <a:r>
              <a:rPr lang="fr-FR" dirty="0">
                <a:solidFill>
                  <a:prstClr val="black"/>
                </a:solidFill>
                <a:latin typeface="Cambria" panose="02040503050406030204" pitchFamily="18" charset="0"/>
              </a:rPr>
              <a:t>.</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En l’absence d’indication particulière, ces dispositions entrent en vigueur au lendemain de la publication de la loi, soit le </a:t>
            </a:r>
            <a:r>
              <a:rPr lang="fr-FR" b="1" dirty="0">
                <a:solidFill>
                  <a:prstClr val="black"/>
                </a:solidFill>
                <a:latin typeface="Cambria" panose="02040503050406030204" pitchFamily="18" charset="0"/>
              </a:rPr>
              <a:t>25 août 2021.</a:t>
            </a:r>
          </a:p>
        </p:txBody>
      </p:sp>
    </p:spTree>
    <p:extLst>
      <p:ext uri="{BB962C8B-B14F-4D97-AF65-F5344CB8AC3E}">
        <p14:creationId xmlns:p14="http://schemas.microsoft.com/office/powerpoint/2010/main" val="14973187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52</a:t>
            </a:fld>
            <a:endParaRPr lang="fr-FR" dirty="0">
              <a:solidFill>
                <a:prstClr val="black">
                  <a:tint val="75000"/>
                </a:prstClr>
              </a:solidFill>
            </a:endParaRPr>
          </a:p>
        </p:txBody>
      </p:sp>
      <p:sp>
        <p:nvSpPr>
          <p:cNvPr id="6" name="ZoneTexte 5"/>
          <p:cNvSpPr txBox="1"/>
          <p:nvPr/>
        </p:nvSpPr>
        <p:spPr>
          <a:xfrm>
            <a:off x="3377682" y="2892029"/>
            <a:ext cx="5719667" cy="954107"/>
          </a:xfrm>
          <a:prstGeom prst="rect">
            <a:avLst/>
          </a:prstGeom>
          <a:noFill/>
          <a:ln>
            <a:noFill/>
          </a:ln>
        </p:spPr>
        <p:txBody>
          <a:bodyPr wrap="square" rtlCol="0" anchor="ctr">
            <a:spAutoFit/>
          </a:bodyPr>
          <a:lstStyle/>
          <a:p>
            <a:pPr marL="514350" indent="-514350" algn="ctr">
              <a:buFont typeface="+mj-lt"/>
              <a:buAutoNum type="arabicPeriod" startAt="3"/>
            </a:pPr>
            <a:r>
              <a:rPr lang="fr-FR" sz="2800" dirty="0">
                <a:solidFill>
                  <a:srgbClr val="7030A0"/>
                </a:solidFill>
                <a:latin typeface="Impact" panose="020B0806030902050204" pitchFamily="34" charset="0"/>
              </a:rPr>
              <a:t>L’application du PASS sanitaire dans l’entreprise </a:t>
            </a:r>
          </a:p>
        </p:txBody>
      </p:sp>
      <p:pic>
        <p:nvPicPr>
          <p:cNvPr id="7" name="Picture 4" descr="Fidere Avocats logo"/>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490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53</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003945"/>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Qu’est-ce que le </a:t>
            </a:r>
            <a:r>
              <a:rPr lang="fr-FR" sz="2400" dirty="0" err="1">
                <a:solidFill>
                  <a:prstClr val="white"/>
                </a:solidFill>
                <a:latin typeface="Cambria" panose="02040503050406030204" pitchFamily="18" charset="0"/>
                <a:ea typeface="Cambria" panose="02040503050406030204" pitchFamily="18" charset="0"/>
              </a:rPr>
              <a:t>pass</a:t>
            </a:r>
            <a:r>
              <a:rPr lang="fr-FR" sz="2400" dirty="0">
                <a:solidFill>
                  <a:prstClr val="white"/>
                </a:solidFill>
                <a:latin typeface="Cambria" panose="02040503050406030204" pitchFamily="18" charset="0"/>
                <a:ea typeface="Cambria" panose="02040503050406030204" pitchFamily="18" charset="0"/>
              </a:rPr>
              <a:t> sanitaire ?</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ZoneTexte 18"/>
          <p:cNvSpPr txBox="1"/>
          <p:nvPr/>
        </p:nvSpPr>
        <p:spPr>
          <a:xfrm>
            <a:off x="0" y="61008"/>
            <a:ext cx="2795894" cy="523220"/>
          </a:xfrm>
          <a:prstGeom prst="rect">
            <a:avLst/>
          </a:prstGeom>
          <a:noFill/>
          <a:ln>
            <a:noFill/>
          </a:ln>
        </p:spPr>
        <p:txBody>
          <a:bodyPr wrap="square" rtlCol="0">
            <a:spAutoFit/>
          </a:bodyPr>
          <a:lstStyle/>
          <a:p>
            <a:pPr algn="ctr"/>
            <a:r>
              <a:rPr lang="fr-FR" sz="2800" dirty="0" err="1">
                <a:solidFill>
                  <a:prstClr val="white"/>
                </a:solidFill>
                <a:latin typeface="Impact" panose="020B0806030902050204" pitchFamily="34" charset="0"/>
              </a:rPr>
              <a:t>Pass</a:t>
            </a:r>
            <a:r>
              <a:rPr lang="fr-FR" sz="2800" dirty="0">
                <a:solidFill>
                  <a:prstClr val="white"/>
                </a:solidFill>
                <a:latin typeface="Impact" panose="020B0806030902050204" pitchFamily="34" charset="0"/>
              </a:rPr>
              <a:t> sanitaire</a:t>
            </a:r>
          </a:p>
        </p:txBody>
      </p:sp>
      <p:sp>
        <p:nvSpPr>
          <p:cNvPr id="9" name="ZoneTexte 8"/>
          <p:cNvSpPr txBox="1"/>
          <p:nvPr/>
        </p:nvSpPr>
        <p:spPr>
          <a:xfrm>
            <a:off x="3377243" y="1428748"/>
            <a:ext cx="8560675" cy="4241418"/>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La dénomination de « </a:t>
            </a:r>
            <a:r>
              <a:rPr lang="fr-FR" dirty="0" err="1">
                <a:solidFill>
                  <a:prstClr val="black"/>
                </a:solidFill>
                <a:latin typeface="Cambria" panose="02040503050406030204" pitchFamily="18" charset="0"/>
              </a:rPr>
              <a:t>pass</a:t>
            </a:r>
            <a:r>
              <a:rPr lang="fr-FR" dirty="0">
                <a:solidFill>
                  <a:prstClr val="black"/>
                </a:solidFill>
                <a:latin typeface="Cambria" panose="02040503050406030204" pitchFamily="18" charset="0"/>
              </a:rPr>
              <a:t> sanitaire » regroupe l’ensemble des documents pouvant être présentés et étant considérés comme des justificatifs valables. Cela comprend :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 </a:t>
            </a:r>
            <a:r>
              <a:rPr lang="fr-FR" b="1" dirty="0">
                <a:solidFill>
                  <a:prstClr val="black"/>
                </a:solidFill>
                <a:latin typeface="Cambria" panose="02040503050406030204" pitchFamily="18" charset="0"/>
              </a:rPr>
              <a:t>certificat de vaccination</a:t>
            </a:r>
            <a:r>
              <a:rPr lang="fr-FR" dirty="0">
                <a:solidFill>
                  <a:prstClr val="black"/>
                </a:solidFill>
                <a:latin typeface="Cambria" panose="02040503050406030204" pitchFamily="18" charset="0"/>
              </a:rPr>
              <a:t>, en cas de schéma vaccinal complet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 </a:t>
            </a:r>
            <a:r>
              <a:rPr lang="fr-FR" b="1" dirty="0">
                <a:solidFill>
                  <a:prstClr val="black"/>
                </a:solidFill>
                <a:latin typeface="Cambria" panose="02040503050406030204" pitchFamily="18" charset="0"/>
              </a:rPr>
              <a:t>résultat négatif </a:t>
            </a:r>
            <a:r>
              <a:rPr lang="fr-FR" dirty="0">
                <a:solidFill>
                  <a:prstClr val="black"/>
                </a:solidFill>
                <a:latin typeface="Cambria" panose="02040503050406030204" pitchFamily="18" charset="0"/>
              </a:rPr>
              <a:t>d’un test virologique datant de moins de 72 heures (PCR, antigénique ou autotest réalisé sous la supervision d’un professionnel de santé)</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 </a:t>
            </a:r>
            <a:r>
              <a:rPr lang="fr-FR" b="1" dirty="0">
                <a:solidFill>
                  <a:prstClr val="black"/>
                </a:solidFill>
                <a:latin typeface="Cambria" panose="02040503050406030204" pitchFamily="18" charset="0"/>
              </a:rPr>
              <a:t>certificat de rétablissement à la suite d’une contamination </a:t>
            </a:r>
            <a:r>
              <a:rPr lang="fr-FR" dirty="0">
                <a:solidFill>
                  <a:prstClr val="black"/>
                </a:solidFill>
                <a:latin typeface="Cambria" panose="02040503050406030204" pitchFamily="18" charset="0"/>
              </a:rPr>
              <a:t>(test PCR ou antigénique positif attestant du rétablissement de la COVID-19 datant d’au moins 11 jours et de moins de 6 mois)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Cependant, un justificatif d’une contre-indication médicale à la vaccination pourra être présenté à la place dudit </a:t>
            </a:r>
            <a:r>
              <a:rPr lang="fr-FR" dirty="0" err="1">
                <a:solidFill>
                  <a:prstClr val="black"/>
                </a:solidFill>
                <a:latin typeface="Cambria" panose="02040503050406030204" pitchFamily="18" charset="0"/>
              </a:rPr>
              <a:t>pass</a:t>
            </a:r>
            <a:r>
              <a:rPr lang="fr-FR" dirty="0">
                <a:solidFill>
                  <a:prstClr val="black"/>
                </a:solidFill>
                <a:latin typeface="Cambria" panose="02040503050406030204" pitchFamily="18" charset="0"/>
              </a:rPr>
              <a:t> sanitaire.</a:t>
            </a:r>
          </a:p>
        </p:txBody>
      </p:sp>
    </p:spTree>
    <p:extLst>
      <p:ext uri="{BB962C8B-B14F-4D97-AF65-F5344CB8AC3E}">
        <p14:creationId xmlns:p14="http://schemas.microsoft.com/office/powerpoint/2010/main" val="6830987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54</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003945"/>
            <a:ext cx="2795894" cy="1200329"/>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Quels salariés sont concernés par le </a:t>
            </a:r>
            <a:r>
              <a:rPr lang="fr-FR" sz="2400" dirty="0" err="1">
                <a:solidFill>
                  <a:prstClr val="white"/>
                </a:solidFill>
                <a:latin typeface="Cambria" panose="02040503050406030204" pitchFamily="18" charset="0"/>
                <a:ea typeface="Cambria" panose="02040503050406030204" pitchFamily="18" charset="0"/>
              </a:rPr>
              <a:t>pass</a:t>
            </a:r>
            <a:r>
              <a:rPr lang="fr-FR" sz="2400" dirty="0">
                <a:solidFill>
                  <a:prstClr val="white"/>
                </a:solidFill>
                <a:latin typeface="Cambria" panose="02040503050406030204" pitchFamily="18" charset="0"/>
                <a:ea typeface="Cambria" panose="02040503050406030204" pitchFamily="18" charset="0"/>
              </a:rPr>
              <a:t> sanitaire ?</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1938756"/>
            <a:ext cx="8560675" cy="3330720"/>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L’ensemble du personnel intervenant dans les établissements concernés par l’obligation, i. e. </a:t>
            </a:r>
            <a:r>
              <a:rPr lang="fr-FR" b="1" dirty="0">
                <a:solidFill>
                  <a:prstClr val="black"/>
                </a:solidFill>
                <a:latin typeface="Cambria" panose="02040503050406030204" pitchFamily="18" charset="0"/>
              </a:rPr>
              <a:t>tous les lieux recevant du public </a:t>
            </a:r>
            <a:r>
              <a:rPr lang="fr-FR" dirty="0">
                <a:solidFill>
                  <a:prstClr val="black"/>
                </a:solidFill>
                <a:latin typeface="Cambria" panose="02040503050406030204" pitchFamily="18" charset="0"/>
              </a:rPr>
              <a:t>(salariés, bénévoles, prestataires, intérimaires, sous-traitants).</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SAUF ceux dont l’activité se déroule dans des espaces non accessibles au public ou en dehors des horaires d’ouverture au public.</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En outre, ne sont pas soumis à cette obligation les livreurs ainsi que le personnel effectuant des interventions d’urgence / ponctuelles, etc.</a:t>
            </a:r>
          </a:p>
        </p:txBody>
      </p:sp>
      <p:sp>
        <p:nvSpPr>
          <p:cNvPr id="19" name="ZoneTexte 18"/>
          <p:cNvSpPr txBox="1"/>
          <p:nvPr/>
        </p:nvSpPr>
        <p:spPr>
          <a:xfrm>
            <a:off x="0" y="61008"/>
            <a:ext cx="2795894" cy="523220"/>
          </a:xfrm>
          <a:prstGeom prst="rect">
            <a:avLst/>
          </a:prstGeom>
          <a:noFill/>
          <a:ln>
            <a:noFill/>
          </a:ln>
        </p:spPr>
        <p:txBody>
          <a:bodyPr wrap="square" rtlCol="0">
            <a:spAutoFit/>
          </a:bodyPr>
          <a:lstStyle/>
          <a:p>
            <a:pPr algn="ctr"/>
            <a:r>
              <a:rPr lang="fr-FR" sz="2800" dirty="0" err="1">
                <a:solidFill>
                  <a:prstClr val="white"/>
                </a:solidFill>
                <a:latin typeface="Impact" panose="020B0806030902050204" pitchFamily="34" charset="0"/>
              </a:rPr>
              <a:t>Pass</a:t>
            </a:r>
            <a:r>
              <a:rPr lang="fr-FR" sz="2800" dirty="0">
                <a:solidFill>
                  <a:prstClr val="white"/>
                </a:solidFill>
                <a:latin typeface="Impact" panose="020B0806030902050204" pitchFamily="34" charset="0"/>
              </a:rPr>
              <a:t> sanitaire</a:t>
            </a:r>
          </a:p>
        </p:txBody>
      </p:sp>
    </p:spTree>
    <p:extLst>
      <p:ext uri="{BB962C8B-B14F-4D97-AF65-F5344CB8AC3E}">
        <p14:creationId xmlns:p14="http://schemas.microsoft.com/office/powerpoint/2010/main" val="21452043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55</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2566952"/>
            <a:ext cx="2795894" cy="2308324"/>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Quelle est la procédure à suivre en matière d’information-consultation du CSE ?</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2" y="1097019"/>
            <a:ext cx="8560675" cy="2441630"/>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Cette procédure n’est obligatoire que dans les entreprises de plus de 50 salariés.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L’employeur devra </a:t>
            </a:r>
            <a:r>
              <a:rPr lang="fr-FR" b="1" dirty="0">
                <a:solidFill>
                  <a:prstClr val="black"/>
                </a:solidFill>
                <a:latin typeface="Cambria" panose="02040503050406030204" pitchFamily="18" charset="0"/>
              </a:rPr>
              <a:t>informer « sans délai </a:t>
            </a:r>
            <a:r>
              <a:rPr lang="fr-FR" dirty="0">
                <a:solidFill>
                  <a:prstClr val="black"/>
                </a:solidFill>
                <a:latin typeface="Cambria" panose="02040503050406030204" pitchFamily="18" charset="0"/>
              </a:rPr>
              <a:t>et par tout moyen » le CSE sur les mesures de contrôle mises en place.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Par dérogation au droit commun, </a:t>
            </a:r>
            <a:r>
              <a:rPr lang="fr-FR" b="1" dirty="0">
                <a:solidFill>
                  <a:prstClr val="black"/>
                </a:solidFill>
                <a:latin typeface="Cambria" panose="02040503050406030204" pitchFamily="18" charset="0"/>
              </a:rPr>
              <a:t>l’avis</a:t>
            </a:r>
            <a:r>
              <a:rPr lang="fr-FR" dirty="0">
                <a:solidFill>
                  <a:prstClr val="black"/>
                </a:solidFill>
                <a:latin typeface="Cambria" panose="02040503050406030204" pitchFamily="18" charset="0"/>
              </a:rPr>
              <a:t> du CSE pourra être obtenu </a:t>
            </a:r>
            <a:r>
              <a:rPr lang="fr-FR" u="sng" dirty="0">
                <a:solidFill>
                  <a:prstClr val="black"/>
                </a:solidFill>
                <a:latin typeface="Cambria" panose="02040503050406030204" pitchFamily="18" charset="0"/>
              </a:rPr>
              <a:t>après</a:t>
            </a:r>
            <a:r>
              <a:rPr lang="fr-FR" dirty="0">
                <a:solidFill>
                  <a:prstClr val="black"/>
                </a:solidFill>
                <a:latin typeface="Cambria" panose="02040503050406030204" pitchFamily="18" charset="0"/>
              </a:rPr>
              <a:t> la mise en œuvre de ces mesures mais au plus tard 1 mois après l’information donnée par l’employeur</a:t>
            </a:r>
          </a:p>
        </p:txBody>
      </p:sp>
      <p:sp>
        <p:nvSpPr>
          <p:cNvPr id="19" name="ZoneTexte 18"/>
          <p:cNvSpPr txBox="1"/>
          <p:nvPr/>
        </p:nvSpPr>
        <p:spPr>
          <a:xfrm>
            <a:off x="0" y="61008"/>
            <a:ext cx="2795894" cy="523220"/>
          </a:xfrm>
          <a:prstGeom prst="rect">
            <a:avLst/>
          </a:prstGeom>
          <a:noFill/>
          <a:ln>
            <a:noFill/>
          </a:ln>
        </p:spPr>
        <p:txBody>
          <a:bodyPr wrap="square" rtlCol="0">
            <a:spAutoFit/>
          </a:bodyPr>
          <a:lstStyle/>
          <a:p>
            <a:pPr algn="ctr"/>
            <a:r>
              <a:rPr lang="fr-FR" sz="2800" dirty="0" err="1">
                <a:solidFill>
                  <a:prstClr val="white"/>
                </a:solidFill>
                <a:latin typeface="Impact" panose="020B0806030902050204" pitchFamily="34" charset="0"/>
              </a:rPr>
              <a:t>Pass</a:t>
            </a:r>
            <a:r>
              <a:rPr lang="fr-FR" sz="2800" dirty="0">
                <a:solidFill>
                  <a:prstClr val="white"/>
                </a:solidFill>
                <a:latin typeface="Impact" panose="020B0806030902050204" pitchFamily="34" charset="0"/>
              </a:rPr>
              <a:t> sanitaire</a:t>
            </a:r>
          </a:p>
        </p:txBody>
      </p:sp>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9259" y="3820565"/>
            <a:ext cx="7076640" cy="2806899"/>
          </a:xfrm>
          <a:prstGeom prst="rect">
            <a:avLst/>
          </a:prstGeom>
        </p:spPr>
      </p:pic>
    </p:spTree>
    <p:extLst>
      <p:ext uri="{BB962C8B-B14F-4D97-AF65-F5344CB8AC3E}">
        <p14:creationId xmlns:p14="http://schemas.microsoft.com/office/powerpoint/2010/main" val="12157413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56</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4048028"/>
            <a:ext cx="2795894" cy="2308324"/>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Un employeur peut-il contrôler automatiquement la détention d’un </a:t>
            </a:r>
            <a:r>
              <a:rPr lang="fr-FR" sz="2400" dirty="0" err="1">
                <a:solidFill>
                  <a:prstClr val="white"/>
                </a:solidFill>
                <a:latin typeface="Cambria" panose="02040503050406030204" pitchFamily="18" charset="0"/>
                <a:ea typeface="Cambria" panose="02040503050406030204" pitchFamily="18" charset="0"/>
              </a:rPr>
              <a:t>pass</a:t>
            </a:r>
            <a:r>
              <a:rPr lang="fr-FR" sz="2400" dirty="0">
                <a:solidFill>
                  <a:prstClr val="white"/>
                </a:solidFill>
                <a:latin typeface="Cambria" panose="02040503050406030204" pitchFamily="18" charset="0"/>
                <a:ea typeface="Cambria" panose="02040503050406030204" pitchFamily="18" charset="0"/>
              </a:rPr>
              <a:t> sanitaire par ses salariés ? </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1163674"/>
            <a:ext cx="8560675" cy="2463238"/>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Un contrôle devra être effectué </a:t>
            </a:r>
            <a:r>
              <a:rPr lang="fr-FR" b="1" u="sng" dirty="0">
                <a:solidFill>
                  <a:prstClr val="black"/>
                </a:solidFill>
                <a:latin typeface="Cambria" panose="02040503050406030204" pitchFamily="18" charset="0"/>
              </a:rPr>
              <a:t>AVANT</a:t>
            </a:r>
            <a:r>
              <a:rPr lang="fr-FR" dirty="0">
                <a:solidFill>
                  <a:prstClr val="black"/>
                </a:solidFill>
                <a:latin typeface="Cambria" panose="02040503050406030204" pitchFamily="18" charset="0"/>
              </a:rPr>
              <a:t> l’accès au lieu, établissement ou évènement concerné par l’obligation de présentation du PASS et ce, par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b="1" dirty="0">
                <a:solidFill>
                  <a:prstClr val="black"/>
                </a:solidFill>
                <a:latin typeface="Cambria" panose="02040503050406030204" pitchFamily="18" charset="0"/>
              </a:rPr>
              <a:t>L’exploitant du lieu </a:t>
            </a:r>
            <a:r>
              <a:rPr lang="fr-FR" dirty="0">
                <a:solidFill>
                  <a:prstClr val="black"/>
                </a:solidFill>
                <a:latin typeface="Cambria" panose="02040503050406030204" pitchFamily="18" charset="0"/>
              </a:rPr>
              <a:t>ou de l’établissement concerné ou, en cas d’évènement, le professionnel responsable de celui-ci.</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Toute personne nommément habilitée par l’exploitant du lieu/établissement ou par l’organisateur de l’évènement.</a:t>
            </a:r>
          </a:p>
        </p:txBody>
      </p:sp>
      <p:sp>
        <p:nvSpPr>
          <p:cNvPr id="19" name="ZoneTexte 18"/>
          <p:cNvSpPr txBox="1"/>
          <p:nvPr/>
        </p:nvSpPr>
        <p:spPr>
          <a:xfrm>
            <a:off x="0" y="61008"/>
            <a:ext cx="2795894" cy="523220"/>
          </a:xfrm>
          <a:prstGeom prst="rect">
            <a:avLst/>
          </a:prstGeom>
          <a:noFill/>
          <a:ln>
            <a:noFill/>
          </a:ln>
        </p:spPr>
        <p:txBody>
          <a:bodyPr wrap="square" rtlCol="0">
            <a:spAutoFit/>
          </a:bodyPr>
          <a:lstStyle/>
          <a:p>
            <a:pPr algn="ctr"/>
            <a:r>
              <a:rPr lang="fr-FR" sz="2800" dirty="0" err="1">
                <a:solidFill>
                  <a:prstClr val="white"/>
                </a:solidFill>
                <a:latin typeface="Impact" panose="020B0806030902050204" pitchFamily="34" charset="0"/>
              </a:rPr>
              <a:t>Pass</a:t>
            </a:r>
            <a:r>
              <a:rPr lang="fr-FR" sz="2800" dirty="0">
                <a:solidFill>
                  <a:prstClr val="white"/>
                </a:solidFill>
                <a:latin typeface="Impact" panose="020B0806030902050204" pitchFamily="34" charset="0"/>
              </a:rPr>
              <a:t> sanitaire</a:t>
            </a:r>
          </a:p>
        </p:txBody>
      </p:sp>
      <p:sp>
        <p:nvSpPr>
          <p:cNvPr id="9" name="ZoneTexte 8"/>
          <p:cNvSpPr txBox="1"/>
          <p:nvPr/>
        </p:nvSpPr>
        <p:spPr>
          <a:xfrm>
            <a:off x="0" y="1795128"/>
            <a:ext cx="2795894" cy="1200329"/>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Modalités de contrôle du PASS sanitaire</a:t>
            </a:r>
          </a:p>
        </p:txBody>
      </p:sp>
      <p:sp>
        <p:nvSpPr>
          <p:cNvPr id="12" name="ZoneTexte 11"/>
          <p:cNvSpPr txBox="1"/>
          <p:nvPr/>
        </p:nvSpPr>
        <p:spPr>
          <a:xfrm>
            <a:off x="3377243" y="4267794"/>
            <a:ext cx="8560675" cy="1870512"/>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L’employeur pourra contrôler la détention d’un </a:t>
            </a:r>
            <a:r>
              <a:rPr lang="fr-FR" dirty="0" err="1">
                <a:solidFill>
                  <a:prstClr val="black"/>
                </a:solidFill>
                <a:latin typeface="Cambria" panose="02040503050406030204" pitchFamily="18" charset="0"/>
              </a:rPr>
              <a:t>pass</a:t>
            </a:r>
            <a:r>
              <a:rPr lang="fr-FR" dirty="0">
                <a:solidFill>
                  <a:prstClr val="black"/>
                </a:solidFill>
                <a:latin typeface="Cambria" panose="02040503050406030204" pitchFamily="18" charset="0"/>
              </a:rPr>
              <a:t> sanitaire, par ses salariés, </a:t>
            </a:r>
            <a:r>
              <a:rPr lang="fr-FR" b="1" dirty="0">
                <a:solidFill>
                  <a:prstClr val="black"/>
                </a:solidFill>
                <a:latin typeface="Cambria" panose="02040503050406030204" pitchFamily="18" charset="0"/>
              </a:rPr>
              <a:t>uniquement s’il dispose de la qualité de responsable d’un établissement où le </a:t>
            </a:r>
            <a:r>
              <a:rPr lang="fr-FR" b="1" dirty="0" err="1">
                <a:solidFill>
                  <a:prstClr val="black"/>
                </a:solidFill>
                <a:latin typeface="Cambria" panose="02040503050406030204" pitchFamily="18" charset="0"/>
              </a:rPr>
              <a:t>pass</a:t>
            </a:r>
            <a:r>
              <a:rPr lang="fr-FR" b="1" dirty="0">
                <a:solidFill>
                  <a:prstClr val="black"/>
                </a:solidFill>
                <a:latin typeface="Cambria" panose="02040503050406030204" pitchFamily="18" charset="0"/>
              </a:rPr>
              <a:t> sanitaire est exigé</a:t>
            </a:r>
            <a:r>
              <a:rPr lang="fr-FR" dirty="0">
                <a:solidFill>
                  <a:prstClr val="black"/>
                </a:solidFill>
                <a:latin typeface="Cambria" panose="02040503050406030204" pitchFamily="18" charset="0"/>
              </a:rPr>
              <a:t>.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Il ne peut donc pas contrôler ses salariés au seul motif que ces derniers doivent fréquenter, dans le cadre professionnel, un lieu soumis à la détention du </a:t>
            </a:r>
            <a:r>
              <a:rPr lang="fr-FR" dirty="0" err="1">
                <a:solidFill>
                  <a:prstClr val="black"/>
                </a:solidFill>
                <a:latin typeface="Cambria" panose="02040503050406030204" pitchFamily="18" charset="0"/>
              </a:rPr>
              <a:t>pass</a:t>
            </a:r>
            <a:r>
              <a:rPr lang="fr-FR" dirty="0">
                <a:solidFill>
                  <a:prstClr val="black"/>
                </a:solidFill>
                <a:latin typeface="Cambria" panose="02040503050406030204" pitchFamily="18" charset="0"/>
              </a:rPr>
              <a:t>.</a:t>
            </a:r>
          </a:p>
        </p:txBody>
      </p:sp>
    </p:spTree>
    <p:extLst>
      <p:ext uri="{BB962C8B-B14F-4D97-AF65-F5344CB8AC3E}">
        <p14:creationId xmlns:p14="http://schemas.microsoft.com/office/powerpoint/2010/main" val="7690081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57</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2579956"/>
            <a:ext cx="2795894" cy="1938992"/>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Quelles sont les conséquences en cas de contrôle abusif de la part de l’employeur ?</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2466014"/>
            <a:ext cx="8560675" cy="2166875"/>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Une </a:t>
            </a:r>
            <a:r>
              <a:rPr lang="fr-FR" b="1" dirty="0">
                <a:solidFill>
                  <a:prstClr val="black"/>
                </a:solidFill>
                <a:latin typeface="Cambria" panose="02040503050406030204" pitchFamily="18" charset="0"/>
              </a:rPr>
              <a:t>peine d’amende de 45.000 euros ainsi qu’une peine d’emprisonnement de 1 an </a:t>
            </a:r>
            <a:r>
              <a:rPr lang="fr-FR" dirty="0">
                <a:solidFill>
                  <a:prstClr val="black"/>
                </a:solidFill>
                <a:latin typeface="Cambria" panose="02040503050406030204" pitchFamily="18" charset="0"/>
              </a:rPr>
              <a:t>sont encourues pour les employeurs exigeant, à tort, la présentation d’un </a:t>
            </a:r>
            <a:r>
              <a:rPr lang="fr-FR" dirty="0" err="1">
                <a:solidFill>
                  <a:prstClr val="black"/>
                </a:solidFill>
                <a:latin typeface="Cambria" panose="02040503050406030204" pitchFamily="18" charset="0"/>
              </a:rPr>
              <a:t>pass</a:t>
            </a:r>
            <a:r>
              <a:rPr lang="fr-FR" dirty="0">
                <a:solidFill>
                  <a:prstClr val="black"/>
                </a:solidFill>
                <a:latin typeface="Cambria" panose="02040503050406030204" pitchFamily="18" charset="0"/>
              </a:rPr>
              <a:t> ou la vaccination</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L’inspecteur de travail n’étant pas compétent pour contrôler les dispositions relatives à la santé publique, il pourra néanmoins signaler au parquet cette infraction </a:t>
            </a:r>
          </a:p>
        </p:txBody>
      </p:sp>
      <p:sp>
        <p:nvSpPr>
          <p:cNvPr id="19" name="ZoneTexte 18"/>
          <p:cNvSpPr txBox="1"/>
          <p:nvPr/>
        </p:nvSpPr>
        <p:spPr>
          <a:xfrm>
            <a:off x="0" y="61008"/>
            <a:ext cx="2795894" cy="523220"/>
          </a:xfrm>
          <a:prstGeom prst="rect">
            <a:avLst/>
          </a:prstGeom>
          <a:noFill/>
          <a:ln>
            <a:noFill/>
          </a:ln>
        </p:spPr>
        <p:txBody>
          <a:bodyPr wrap="square" rtlCol="0">
            <a:spAutoFit/>
          </a:bodyPr>
          <a:lstStyle/>
          <a:p>
            <a:pPr algn="ctr"/>
            <a:r>
              <a:rPr lang="fr-FR" sz="2800" dirty="0" err="1">
                <a:solidFill>
                  <a:prstClr val="white"/>
                </a:solidFill>
                <a:latin typeface="Impact" panose="020B0806030902050204" pitchFamily="34" charset="0"/>
              </a:rPr>
              <a:t>Pass</a:t>
            </a:r>
            <a:r>
              <a:rPr lang="fr-FR" sz="2800" dirty="0">
                <a:solidFill>
                  <a:prstClr val="white"/>
                </a:solidFill>
                <a:latin typeface="Impact" panose="020B0806030902050204" pitchFamily="34" charset="0"/>
              </a:rPr>
              <a:t> sanitaire</a:t>
            </a:r>
          </a:p>
        </p:txBody>
      </p:sp>
    </p:spTree>
    <p:extLst>
      <p:ext uri="{BB962C8B-B14F-4D97-AF65-F5344CB8AC3E}">
        <p14:creationId xmlns:p14="http://schemas.microsoft.com/office/powerpoint/2010/main" val="10289704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58</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2382286"/>
            <a:ext cx="2795894" cy="2677656"/>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Quelles sont les conséquences en cas de refus de présentation ou d’impossibilité de présentation du </a:t>
            </a:r>
            <a:r>
              <a:rPr lang="fr-FR" sz="2400" dirty="0" err="1">
                <a:solidFill>
                  <a:prstClr val="white"/>
                </a:solidFill>
                <a:latin typeface="Cambria" panose="02040503050406030204" pitchFamily="18" charset="0"/>
                <a:ea typeface="Cambria" panose="02040503050406030204" pitchFamily="18" charset="0"/>
              </a:rPr>
              <a:t>pass</a:t>
            </a:r>
            <a:r>
              <a:rPr lang="fr-FR" sz="2400" dirty="0">
                <a:solidFill>
                  <a:prstClr val="white"/>
                </a:solidFill>
                <a:latin typeface="Cambria" panose="02040503050406030204" pitchFamily="18" charset="0"/>
                <a:ea typeface="Cambria" panose="02040503050406030204" pitchFamily="18" charset="0"/>
              </a:rPr>
              <a:t> sanitaire ?</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1280567"/>
            <a:ext cx="8560675" cy="4537781"/>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L’employeur </a:t>
            </a:r>
            <a:r>
              <a:rPr lang="fr-FR" i="1" u="sng" dirty="0">
                <a:solidFill>
                  <a:prstClr val="black"/>
                </a:solidFill>
                <a:latin typeface="Cambria" panose="02040503050406030204" pitchFamily="18" charset="0"/>
              </a:rPr>
              <a:t>pourra</a:t>
            </a:r>
            <a:r>
              <a:rPr lang="fr-FR" dirty="0">
                <a:solidFill>
                  <a:prstClr val="black"/>
                </a:solidFill>
                <a:latin typeface="Cambria" panose="02040503050406030204" pitchFamily="18" charset="0"/>
              </a:rPr>
              <a:t> proposer au salarié, de façon amiable, la prise de </a:t>
            </a:r>
            <a:r>
              <a:rPr lang="fr-FR" b="1" dirty="0">
                <a:solidFill>
                  <a:prstClr val="black"/>
                </a:solidFill>
                <a:latin typeface="Cambria" panose="02040503050406030204" pitchFamily="18" charset="0"/>
              </a:rPr>
              <a:t>congés</a:t>
            </a:r>
            <a:r>
              <a:rPr lang="fr-FR" dirty="0">
                <a:solidFill>
                  <a:prstClr val="black"/>
                </a:solidFill>
                <a:latin typeface="Cambria" panose="02040503050406030204" pitchFamily="18" charset="0"/>
              </a:rPr>
              <a:t> payés ou de repos conventionnels</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Une fois les congés payés et/ou le repos compensateurs arrivés à épuisement, ou en cas de refus du salarié, l'employeur devra lui notifier la </a:t>
            </a:r>
            <a:r>
              <a:rPr lang="fr-FR" b="1" dirty="0">
                <a:solidFill>
                  <a:prstClr val="black"/>
                </a:solidFill>
                <a:latin typeface="Cambria" panose="02040503050406030204" pitchFamily="18" charset="0"/>
              </a:rPr>
              <a:t>suspension de son contrat de travail.</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Au bout de 3 journées de suspension, l’employeur convoquera le salarié à un </a:t>
            </a:r>
            <a:r>
              <a:rPr lang="fr-FR" b="1" dirty="0">
                <a:solidFill>
                  <a:prstClr val="black"/>
                </a:solidFill>
                <a:latin typeface="Cambria" panose="02040503050406030204" pitchFamily="18" charset="0"/>
              </a:rPr>
              <a:t>entretien</a:t>
            </a:r>
            <a:r>
              <a:rPr lang="fr-FR" dirty="0">
                <a:solidFill>
                  <a:prstClr val="black"/>
                </a:solidFill>
                <a:latin typeface="Cambria" panose="02040503050406030204" pitchFamily="18" charset="0"/>
              </a:rPr>
              <a:t> où seront examinées les possibilités de régularisation de la situation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En l’absence de régularisation possible, le contrat de travail sera </a:t>
            </a:r>
            <a:r>
              <a:rPr lang="fr-FR" b="1" dirty="0">
                <a:solidFill>
                  <a:prstClr val="black"/>
                </a:solidFill>
                <a:latin typeface="Cambria" panose="02040503050406030204" pitchFamily="18" charset="0"/>
              </a:rPr>
              <a:t>suspendu</a:t>
            </a:r>
            <a:r>
              <a:rPr lang="fr-FR" dirty="0">
                <a:solidFill>
                  <a:prstClr val="black"/>
                </a:solidFill>
                <a:latin typeface="Cambria" panose="02040503050406030204" pitchFamily="18" charset="0"/>
              </a:rPr>
              <a:t> jusqu’à ce que le salarié se mette en conformité</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srgbClr val="7030A0"/>
                </a:solidFill>
                <a:latin typeface="Cambria" panose="02040503050406030204" pitchFamily="18" charset="0"/>
              </a:rPr>
              <a:t>N.B. </a:t>
            </a:r>
            <a:r>
              <a:rPr lang="fr-FR" dirty="0">
                <a:solidFill>
                  <a:prstClr val="black"/>
                </a:solidFill>
                <a:latin typeface="Cambria" panose="02040503050406030204" pitchFamily="18" charset="0"/>
              </a:rPr>
              <a:t>La suspension du contrat de travail emporte suspension de la rémunération mais également l’impossibilité pour le salarié d’être placé en activité partielle</a:t>
            </a:r>
          </a:p>
        </p:txBody>
      </p:sp>
      <p:sp>
        <p:nvSpPr>
          <p:cNvPr id="19" name="ZoneTexte 18"/>
          <p:cNvSpPr txBox="1"/>
          <p:nvPr/>
        </p:nvSpPr>
        <p:spPr>
          <a:xfrm>
            <a:off x="0" y="61008"/>
            <a:ext cx="2795894" cy="523220"/>
          </a:xfrm>
          <a:prstGeom prst="rect">
            <a:avLst/>
          </a:prstGeom>
          <a:noFill/>
          <a:ln>
            <a:noFill/>
          </a:ln>
        </p:spPr>
        <p:txBody>
          <a:bodyPr wrap="square" rtlCol="0">
            <a:spAutoFit/>
          </a:bodyPr>
          <a:lstStyle/>
          <a:p>
            <a:pPr algn="ctr"/>
            <a:r>
              <a:rPr lang="fr-FR" sz="2800" dirty="0" err="1">
                <a:solidFill>
                  <a:prstClr val="white"/>
                </a:solidFill>
                <a:latin typeface="Impact" panose="020B0806030902050204" pitchFamily="34" charset="0"/>
              </a:rPr>
              <a:t>Pass</a:t>
            </a:r>
            <a:r>
              <a:rPr lang="fr-FR" sz="2800" dirty="0">
                <a:solidFill>
                  <a:prstClr val="white"/>
                </a:solidFill>
                <a:latin typeface="Impact" panose="020B0806030902050204" pitchFamily="34" charset="0"/>
              </a:rPr>
              <a:t> sanitaire</a:t>
            </a:r>
          </a:p>
        </p:txBody>
      </p:sp>
    </p:spTree>
    <p:extLst>
      <p:ext uri="{BB962C8B-B14F-4D97-AF65-F5344CB8AC3E}">
        <p14:creationId xmlns:p14="http://schemas.microsoft.com/office/powerpoint/2010/main" val="30309683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59</a:t>
            </a:fld>
            <a:endParaRPr lang="fr-FR" dirty="0">
              <a:solidFill>
                <a:prstClr val="black">
                  <a:tint val="75000"/>
                </a:prstClr>
              </a:solidFill>
            </a:endParaRPr>
          </a:p>
        </p:txBody>
      </p:sp>
      <p:sp>
        <p:nvSpPr>
          <p:cNvPr id="6" name="ZoneTexte 5"/>
          <p:cNvSpPr txBox="1"/>
          <p:nvPr/>
        </p:nvSpPr>
        <p:spPr>
          <a:xfrm>
            <a:off x="2984241" y="3167389"/>
            <a:ext cx="6223518" cy="523220"/>
          </a:xfrm>
          <a:prstGeom prst="rect">
            <a:avLst/>
          </a:prstGeom>
          <a:noFill/>
          <a:ln>
            <a:noFill/>
          </a:ln>
        </p:spPr>
        <p:txBody>
          <a:bodyPr wrap="square" rtlCol="0" anchor="ctr">
            <a:spAutoFit/>
          </a:bodyPr>
          <a:lstStyle/>
          <a:p>
            <a:pPr algn="ctr"/>
            <a:r>
              <a:rPr lang="fr-FR" sz="2800" dirty="0">
                <a:solidFill>
                  <a:srgbClr val="7030A0"/>
                </a:solidFill>
                <a:latin typeface="Impact" panose="020B0806030902050204" pitchFamily="34" charset="0"/>
              </a:rPr>
              <a:t>Vaccin : autorisation d’absence</a:t>
            </a:r>
          </a:p>
        </p:txBody>
      </p:sp>
      <p:pic>
        <p:nvPicPr>
          <p:cNvPr id="7"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3129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6</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ZoneTexte 18"/>
          <p:cNvSpPr txBox="1"/>
          <p:nvPr/>
        </p:nvSpPr>
        <p:spPr>
          <a:xfrm>
            <a:off x="0" y="61008"/>
            <a:ext cx="2795894" cy="523220"/>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Le DUERP</a:t>
            </a:r>
          </a:p>
        </p:txBody>
      </p:sp>
      <p:sp>
        <p:nvSpPr>
          <p:cNvPr id="9" name="ZoneTexte 8"/>
          <p:cNvSpPr txBox="1"/>
          <p:nvPr/>
        </p:nvSpPr>
        <p:spPr>
          <a:xfrm>
            <a:off x="0" y="3013501"/>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Qu’est-ce que le DUERP ? </a:t>
            </a:r>
          </a:p>
        </p:txBody>
      </p:sp>
      <p:sp>
        <p:nvSpPr>
          <p:cNvPr id="11" name="ZoneTexte 10"/>
          <p:cNvSpPr txBox="1"/>
          <p:nvPr/>
        </p:nvSpPr>
        <p:spPr>
          <a:xfrm>
            <a:off x="3377243" y="2059969"/>
            <a:ext cx="8560675" cy="2738057"/>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Rappel : DUERP = </a:t>
            </a:r>
            <a:r>
              <a:rPr lang="fr-FR" b="1" dirty="0">
                <a:solidFill>
                  <a:prstClr val="black"/>
                </a:solidFill>
                <a:latin typeface="Cambria" panose="02040503050406030204" pitchFamily="18" charset="0"/>
              </a:rPr>
              <a:t>document listant les risques professionnels </a:t>
            </a:r>
            <a:r>
              <a:rPr lang="fr-FR" dirty="0">
                <a:solidFill>
                  <a:prstClr val="black"/>
                </a:solidFill>
                <a:latin typeface="Cambria" panose="02040503050406030204" pitchFamily="18" charset="0"/>
              </a:rPr>
              <a:t>encourus par les travailleurs + les </a:t>
            </a:r>
            <a:r>
              <a:rPr lang="fr-FR" b="1" dirty="0">
                <a:solidFill>
                  <a:prstClr val="black"/>
                </a:solidFill>
                <a:latin typeface="Cambria" panose="02040503050406030204" pitchFamily="18" charset="0"/>
              </a:rPr>
              <a:t>actions de prévention et de protection </a:t>
            </a:r>
            <a:r>
              <a:rPr lang="fr-FR" dirty="0">
                <a:solidFill>
                  <a:prstClr val="black"/>
                </a:solidFill>
                <a:latin typeface="Cambria" panose="02040503050406030204" pitchFamily="18" charset="0"/>
              </a:rPr>
              <a:t>afférentes.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Il doit être </a:t>
            </a:r>
            <a:r>
              <a:rPr lang="fr-FR" b="1" dirty="0">
                <a:solidFill>
                  <a:prstClr val="black"/>
                </a:solidFill>
                <a:latin typeface="Cambria" panose="02040503050406030204" pitchFamily="18" charset="0"/>
              </a:rPr>
              <a:t>mis à jour </a:t>
            </a:r>
            <a:r>
              <a:rPr lang="fr-FR" dirty="0">
                <a:solidFill>
                  <a:prstClr val="black"/>
                </a:solidFill>
                <a:latin typeface="Cambria" panose="02040503050406030204" pitchFamily="18" charset="0"/>
              </a:rPr>
              <a:t>: </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Au moins 1 fois par an ;</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Lors de toute décision d’aménagement modifiant les conditions de travail ou impactant la santé ou la sécurité des salariés ;</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Lorsqu’une information supplémentaire intéressant l’évaluation d’un risque dans une unité de travail est recueillie.</a:t>
            </a:r>
          </a:p>
        </p:txBody>
      </p:sp>
    </p:spTree>
    <p:extLst>
      <p:ext uri="{BB962C8B-B14F-4D97-AF65-F5344CB8AC3E}">
        <p14:creationId xmlns:p14="http://schemas.microsoft.com/office/powerpoint/2010/main" val="10260736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60</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33958"/>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Autorisation d’absence</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2476826"/>
            <a:ext cx="8560675" cy="2145267"/>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Les salariés bénéficient d’une </a:t>
            </a:r>
            <a:r>
              <a:rPr lang="fr-FR" b="1" dirty="0">
                <a:solidFill>
                  <a:prstClr val="black"/>
                </a:solidFill>
                <a:latin typeface="Cambria" panose="02040503050406030204" pitchFamily="18" charset="0"/>
              </a:rPr>
              <a:t>autorisation d’absence </a:t>
            </a:r>
            <a:r>
              <a:rPr lang="fr-FR" dirty="0">
                <a:solidFill>
                  <a:prstClr val="black"/>
                </a:solidFill>
                <a:latin typeface="Cambria" panose="02040503050406030204" pitchFamily="18" charset="0"/>
              </a:rPr>
              <a:t>pour se rendre aux rendez-vous médicaux liés aux vaccinations (également lorsque le salarié accompagne un mineur ou un majeur dont il a la charge).</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Ces absences n’entraînent </a:t>
            </a:r>
            <a:r>
              <a:rPr lang="fr-FR" b="1" dirty="0">
                <a:solidFill>
                  <a:prstClr val="black"/>
                </a:solidFill>
                <a:latin typeface="Cambria" panose="02040503050406030204" pitchFamily="18" charset="0"/>
              </a:rPr>
              <a:t>aucune diminution de la rémunération </a:t>
            </a:r>
            <a:r>
              <a:rPr lang="fr-FR" dirty="0">
                <a:solidFill>
                  <a:prstClr val="black"/>
                </a:solidFill>
                <a:latin typeface="Cambria" panose="02040503050406030204" pitchFamily="18" charset="0"/>
              </a:rPr>
              <a:t>et sont </a:t>
            </a:r>
            <a:r>
              <a:rPr lang="fr-FR" b="1" dirty="0">
                <a:solidFill>
                  <a:prstClr val="black"/>
                </a:solidFill>
                <a:latin typeface="Cambria" panose="02040503050406030204" pitchFamily="18" charset="0"/>
              </a:rPr>
              <a:t>assimilées à une période de travail effectif </a:t>
            </a:r>
            <a:r>
              <a:rPr lang="fr-FR" dirty="0">
                <a:solidFill>
                  <a:prstClr val="black"/>
                </a:solidFill>
                <a:latin typeface="Cambria" panose="02040503050406030204" pitchFamily="18" charset="0"/>
              </a:rPr>
              <a:t>pour la détermination de la durée des CP ainsi que pour les droits légaux ou conventionnels liés à l’ancienneté. </a:t>
            </a:r>
          </a:p>
        </p:txBody>
      </p:sp>
      <p:sp>
        <p:nvSpPr>
          <p:cNvPr id="19" name="ZoneTexte 18"/>
          <p:cNvSpPr txBox="1"/>
          <p:nvPr/>
        </p:nvSpPr>
        <p:spPr>
          <a:xfrm>
            <a:off x="0" y="61008"/>
            <a:ext cx="2795894" cy="523220"/>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Vaccin</a:t>
            </a:r>
          </a:p>
        </p:txBody>
      </p:sp>
    </p:spTree>
    <p:extLst>
      <p:ext uri="{BB962C8B-B14F-4D97-AF65-F5344CB8AC3E}">
        <p14:creationId xmlns:p14="http://schemas.microsoft.com/office/powerpoint/2010/main" val="997349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61</a:t>
            </a:fld>
            <a:endParaRPr lang="fr-FR" dirty="0">
              <a:solidFill>
                <a:prstClr val="black">
                  <a:tint val="75000"/>
                </a:prstClr>
              </a:solidFill>
            </a:endParaRPr>
          </a:p>
        </p:txBody>
      </p:sp>
      <p:sp>
        <p:nvSpPr>
          <p:cNvPr id="6" name="ZoneTexte 5"/>
          <p:cNvSpPr txBox="1"/>
          <p:nvPr/>
        </p:nvSpPr>
        <p:spPr>
          <a:xfrm>
            <a:off x="2984241" y="2951946"/>
            <a:ext cx="6223518" cy="954107"/>
          </a:xfrm>
          <a:prstGeom prst="rect">
            <a:avLst/>
          </a:prstGeom>
          <a:noFill/>
          <a:ln>
            <a:noFill/>
          </a:ln>
        </p:spPr>
        <p:txBody>
          <a:bodyPr wrap="square" rtlCol="0" anchor="ctr">
            <a:spAutoFit/>
          </a:bodyPr>
          <a:lstStyle/>
          <a:p>
            <a:pPr algn="ctr"/>
            <a:r>
              <a:rPr lang="fr-FR" sz="2800" dirty="0">
                <a:solidFill>
                  <a:srgbClr val="7030A0"/>
                </a:solidFill>
                <a:latin typeface="Impact" panose="020B0806030902050204" pitchFamily="34" charset="0"/>
              </a:rPr>
              <a:t>Personnes vulnérables : </a:t>
            </a:r>
          </a:p>
          <a:p>
            <a:pPr algn="ctr"/>
            <a:r>
              <a:rPr lang="fr-FR" sz="2800" dirty="0">
                <a:solidFill>
                  <a:srgbClr val="7030A0"/>
                </a:solidFill>
                <a:latin typeface="Impact" panose="020B0806030902050204" pitchFamily="34" charset="0"/>
              </a:rPr>
              <a:t>nouvelle définition</a:t>
            </a:r>
          </a:p>
        </p:txBody>
      </p:sp>
      <p:pic>
        <p:nvPicPr>
          <p:cNvPr id="7"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4958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 calcmode="lin" valueType="num">
                                      <p:cBhvr>
                                        <p:cTn id="14"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62</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244060"/>
            <a:ext cx="2795894" cy="461665"/>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Nouvelle définition</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846831"/>
            <a:ext cx="8560675" cy="5405262"/>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3 cas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b="1" dirty="0">
                <a:solidFill>
                  <a:prstClr val="black"/>
                </a:solidFill>
                <a:latin typeface="Cambria" panose="02040503050406030204" pitchFamily="18" charset="0"/>
              </a:rPr>
              <a:t>Salariés affectés à des postes exposant à de fortes densités virales</a:t>
            </a:r>
            <a:r>
              <a:rPr lang="fr-FR" dirty="0">
                <a:solidFill>
                  <a:prstClr val="black"/>
                </a:solidFill>
                <a:latin typeface="Cambria" panose="02040503050406030204" pitchFamily="18" charset="0"/>
              </a:rPr>
              <a:t>, si les 3 conditions suivantes sont remplies :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être âgé de 65 ans ou justifier d'une pathologie les rendant vulnérables à la Covid-19 ; </a:t>
            </a:r>
          </a:p>
          <a:p>
            <a:pPr marL="742950" lvl="1"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ne pas pouvoir recourir totalement au télétravail ; </a:t>
            </a:r>
          </a:p>
          <a:p>
            <a:pPr marL="742950" lvl="1"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ne pas pouvoir bénéficier des mesures de protection renforcées</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Salariés </a:t>
            </a:r>
            <a:r>
              <a:rPr lang="fr-FR" b="1" dirty="0">
                <a:solidFill>
                  <a:prstClr val="black"/>
                </a:solidFill>
                <a:latin typeface="Cambria" panose="02040503050406030204" pitchFamily="18" charset="0"/>
              </a:rPr>
              <a:t>sévèrement immunodéprimés</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Salariés bénéficiant d’une </a:t>
            </a:r>
            <a:r>
              <a:rPr lang="fr-FR" b="1" dirty="0">
                <a:solidFill>
                  <a:prstClr val="black"/>
                </a:solidFill>
                <a:latin typeface="Cambria" panose="02040503050406030204" pitchFamily="18" charset="0"/>
              </a:rPr>
              <a:t>contre-indication à la vaccination</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Dans tous les cas, le salarié doit présenter un</a:t>
            </a:r>
            <a:r>
              <a:rPr lang="fr-FR" b="1" dirty="0">
                <a:solidFill>
                  <a:prstClr val="black"/>
                </a:solidFill>
                <a:latin typeface="Cambria" panose="02040503050406030204" pitchFamily="18" charset="0"/>
              </a:rPr>
              <a:t> certificat médical </a:t>
            </a:r>
            <a:r>
              <a:rPr lang="fr-FR" dirty="0">
                <a:solidFill>
                  <a:prstClr val="black"/>
                </a:solidFill>
                <a:latin typeface="Cambria" panose="02040503050406030204" pitchFamily="18" charset="0"/>
              </a:rPr>
              <a:t>(nouveau certificat compte tenu des modifications législatives intervenues).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Ce certificat peut être « contesté » en ayant recours à la </a:t>
            </a:r>
            <a:r>
              <a:rPr lang="fr-FR" b="1" dirty="0">
                <a:solidFill>
                  <a:prstClr val="black"/>
                </a:solidFill>
                <a:latin typeface="Cambria" panose="02040503050406030204" pitchFamily="18" charset="0"/>
              </a:rPr>
              <a:t>médecine du travail</a:t>
            </a:r>
            <a:r>
              <a:rPr lang="fr-FR" dirty="0">
                <a:solidFill>
                  <a:prstClr val="black"/>
                </a:solidFill>
                <a:latin typeface="Cambria" panose="02040503050406030204" pitchFamily="18" charset="0"/>
              </a:rPr>
              <a:t>.</a:t>
            </a:r>
          </a:p>
        </p:txBody>
      </p:sp>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Personnes vulnérables</a:t>
            </a:r>
          </a:p>
        </p:txBody>
      </p:sp>
    </p:spTree>
    <p:extLst>
      <p:ext uri="{BB962C8B-B14F-4D97-AF65-F5344CB8AC3E}">
        <p14:creationId xmlns:p14="http://schemas.microsoft.com/office/powerpoint/2010/main" val="33736734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63</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244060"/>
            <a:ext cx="2795894" cy="461665"/>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Nouvelle définition</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3069555"/>
            <a:ext cx="8560675" cy="959815"/>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Les salariés précités peuvent être placés en </a:t>
            </a:r>
            <a:r>
              <a:rPr lang="fr-FR" b="1" dirty="0">
                <a:solidFill>
                  <a:prstClr val="black"/>
                </a:solidFill>
                <a:latin typeface="Cambria" panose="02040503050406030204" pitchFamily="18" charset="0"/>
              </a:rPr>
              <a:t>activité partielle</a:t>
            </a:r>
            <a:r>
              <a:rPr lang="fr-FR" dirty="0">
                <a:solidFill>
                  <a:prstClr val="black"/>
                </a:solidFill>
                <a:latin typeface="Cambria" panose="02040503050406030204" pitchFamily="18" charset="0"/>
              </a:rPr>
              <a:t>.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Les autres salariés doivent </a:t>
            </a:r>
            <a:r>
              <a:rPr lang="fr-FR" b="1" dirty="0">
                <a:solidFill>
                  <a:prstClr val="black"/>
                </a:solidFill>
                <a:latin typeface="Cambria" panose="02040503050406030204" pitchFamily="18" charset="0"/>
              </a:rPr>
              <a:t>reprendre le travail</a:t>
            </a:r>
            <a:r>
              <a:rPr lang="fr-FR" dirty="0">
                <a:solidFill>
                  <a:prstClr val="black"/>
                </a:solidFill>
                <a:latin typeface="Cambria" panose="02040503050406030204" pitchFamily="18" charset="0"/>
              </a:rPr>
              <a:t>. </a:t>
            </a:r>
          </a:p>
        </p:txBody>
      </p:sp>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Personnes vulnérables</a:t>
            </a:r>
          </a:p>
        </p:txBody>
      </p:sp>
    </p:spTree>
    <p:extLst>
      <p:ext uri="{BB962C8B-B14F-4D97-AF65-F5344CB8AC3E}">
        <p14:creationId xmlns:p14="http://schemas.microsoft.com/office/powerpoint/2010/main" val="35805220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64</a:t>
            </a:fld>
            <a:endParaRPr lang="fr-FR" dirty="0">
              <a:solidFill>
                <a:prstClr val="black">
                  <a:tint val="75000"/>
                </a:prstClr>
              </a:solidFill>
            </a:endParaRPr>
          </a:p>
        </p:txBody>
      </p:sp>
      <p:sp>
        <p:nvSpPr>
          <p:cNvPr id="6" name="ZoneTexte 5"/>
          <p:cNvSpPr txBox="1"/>
          <p:nvPr/>
        </p:nvSpPr>
        <p:spPr>
          <a:xfrm>
            <a:off x="3377682" y="2676585"/>
            <a:ext cx="5719667" cy="1384995"/>
          </a:xfrm>
          <a:prstGeom prst="rect">
            <a:avLst/>
          </a:prstGeom>
          <a:noFill/>
          <a:ln>
            <a:noFill/>
          </a:ln>
        </p:spPr>
        <p:txBody>
          <a:bodyPr wrap="square" rtlCol="0" anchor="ctr">
            <a:spAutoFit/>
          </a:bodyPr>
          <a:lstStyle/>
          <a:p>
            <a:pPr marL="514350" indent="-514350" algn="ctr">
              <a:buFont typeface="+mj-lt"/>
              <a:buAutoNum type="arabicPeriod" startAt="4"/>
            </a:pPr>
            <a:r>
              <a:rPr lang="fr-FR" sz="2800" dirty="0">
                <a:solidFill>
                  <a:srgbClr val="7030A0"/>
                </a:solidFill>
                <a:latin typeface="Impact" panose="020B0806030902050204" pitchFamily="34" charset="0"/>
              </a:rPr>
              <a:t>Protection sociale complémentaire : catégories objectives</a:t>
            </a:r>
          </a:p>
        </p:txBody>
      </p:sp>
      <p:pic>
        <p:nvPicPr>
          <p:cNvPr id="7" name="Picture 4" descr="Fidere Avocats logo"/>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723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65</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92364" y="3168630"/>
            <a:ext cx="2795894" cy="461665"/>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Contexte</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1439553"/>
            <a:ext cx="8560675" cy="4219810"/>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Sources: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b="1" dirty="0">
                <a:solidFill>
                  <a:prstClr val="black"/>
                </a:solidFill>
                <a:latin typeface="Cambria" panose="02040503050406030204" pitchFamily="18" charset="0"/>
              </a:rPr>
              <a:t>ANI du 17 novembre 2017 </a:t>
            </a:r>
            <a:r>
              <a:rPr lang="fr-FR" dirty="0">
                <a:solidFill>
                  <a:prstClr val="black"/>
                </a:solidFill>
                <a:latin typeface="Cambria" panose="02040503050406030204" pitchFamily="18" charset="0"/>
              </a:rPr>
              <a:t>relatif à la fusion des régimes </a:t>
            </a:r>
            <a:r>
              <a:rPr lang="fr-FR" dirty="0" err="1">
                <a:solidFill>
                  <a:prstClr val="black"/>
                </a:solidFill>
                <a:latin typeface="Cambria" panose="02040503050406030204" pitchFamily="18" charset="0"/>
              </a:rPr>
              <a:t>Agirc</a:t>
            </a:r>
            <a:r>
              <a:rPr lang="fr-FR" dirty="0">
                <a:solidFill>
                  <a:prstClr val="black"/>
                </a:solidFill>
                <a:latin typeface="Cambria" panose="02040503050406030204" pitchFamily="18" charset="0"/>
              </a:rPr>
              <a:t> et </a:t>
            </a:r>
            <a:r>
              <a:rPr lang="fr-FR" dirty="0" err="1">
                <a:solidFill>
                  <a:prstClr val="black"/>
                </a:solidFill>
                <a:latin typeface="Cambria" panose="02040503050406030204" pitchFamily="18" charset="0"/>
              </a:rPr>
              <a:t>Arcco</a:t>
            </a: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b="1" dirty="0">
                <a:solidFill>
                  <a:prstClr val="black"/>
                </a:solidFill>
                <a:latin typeface="Cambria" panose="02040503050406030204" pitchFamily="18" charset="0"/>
              </a:rPr>
              <a:t>ANI du 17 novembre 2017 </a:t>
            </a:r>
            <a:r>
              <a:rPr lang="fr-FR" dirty="0">
                <a:solidFill>
                  <a:prstClr val="black"/>
                </a:solidFill>
                <a:latin typeface="Cambria" panose="02040503050406030204" pitchFamily="18" charset="0"/>
              </a:rPr>
              <a:t>(lui aussi) relatif à la prévoyance des cadre, mettant en place un système de commission paritaire APEC permettant la validation de classifications conventionnelles de ce qu’on appelle des « assimilés cadres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b="1" dirty="0">
                <a:solidFill>
                  <a:prstClr val="black"/>
                </a:solidFill>
                <a:latin typeface="Cambria" panose="02040503050406030204" pitchFamily="18" charset="0"/>
              </a:rPr>
              <a:t>Décret n° 2021-1002 du 30 juillet 2021 </a:t>
            </a:r>
            <a:r>
              <a:rPr lang="fr-FR" dirty="0">
                <a:solidFill>
                  <a:prstClr val="black"/>
                </a:solidFill>
                <a:latin typeface="Cambria" panose="02040503050406030204" pitchFamily="18" charset="0"/>
              </a:rPr>
              <a:t>: réactualise la détermination des catégories objectives de salariés</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Pour rappel, l’intérêt principal de cette modification des catégories objectives est le bénéfice de </a:t>
            </a:r>
            <a:r>
              <a:rPr lang="fr-FR" b="1" dirty="0">
                <a:solidFill>
                  <a:prstClr val="black"/>
                </a:solidFill>
                <a:latin typeface="Cambria" panose="02040503050406030204" pitchFamily="18" charset="0"/>
              </a:rPr>
              <a:t>l’exclusion de l’assiette des cotisations de sécurité sociale </a:t>
            </a:r>
            <a:r>
              <a:rPr lang="fr-FR" dirty="0">
                <a:solidFill>
                  <a:prstClr val="black"/>
                </a:solidFill>
                <a:latin typeface="Cambria" panose="02040503050406030204" pitchFamily="18" charset="0"/>
              </a:rPr>
              <a:t>du régime de garanties collectives mis en place par l’employeur.</a:t>
            </a:r>
          </a:p>
        </p:txBody>
      </p:sp>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Catégories objectives</a:t>
            </a:r>
          </a:p>
        </p:txBody>
      </p:sp>
    </p:spTree>
    <p:extLst>
      <p:ext uri="{BB962C8B-B14F-4D97-AF65-F5344CB8AC3E}">
        <p14:creationId xmlns:p14="http://schemas.microsoft.com/office/powerpoint/2010/main" val="17667926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66</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98167"/>
            <a:ext cx="2795894" cy="461665"/>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Evolutions</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1818496"/>
            <a:ext cx="8560675" cy="3352328"/>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Parmi les 5 critères objectifs permettant de définir une catégorie, seuls deux critères sont modifiés :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Celui relatif à l’appartenance aux catégories de cadres et non-cadres et ce, afin de permettre </a:t>
            </a:r>
            <a:r>
              <a:rPr lang="fr-FR" b="1" dirty="0">
                <a:solidFill>
                  <a:prstClr val="black"/>
                </a:solidFill>
                <a:latin typeface="Cambria" panose="02040503050406030204" pitchFamily="18" charset="0"/>
              </a:rPr>
              <a:t>l’intégration à la catégorie des cadres et assimilés </a:t>
            </a:r>
            <a:r>
              <a:rPr lang="fr-FR" dirty="0">
                <a:solidFill>
                  <a:prstClr val="black"/>
                </a:solidFill>
                <a:latin typeface="Cambria" panose="02040503050406030204" pitchFamily="18" charset="0"/>
              </a:rPr>
              <a:t>certains salariés définis par un ANI ou par une </a:t>
            </a:r>
            <a:r>
              <a:rPr lang="fr-FR" b="1" dirty="0">
                <a:solidFill>
                  <a:prstClr val="black"/>
                </a:solidFill>
                <a:latin typeface="Cambria" panose="02040503050406030204" pitchFamily="18" charset="0"/>
              </a:rPr>
              <a:t>convention </a:t>
            </a:r>
            <a:r>
              <a:rPr lang="fr-FR" b="1" u="sng" dirty="0">
                <a:solidFill>
                  <a:prstClr val="black"/>
                </a:solidFill>
                <a:latin typeface="Cambria" panose="02040503050406030204" pitchFamily="18" charset="0"/>
              </a:rPr>
              <a:t>de branche</a:t>
            </a:r>
            <a:r>
              <a:rPr lang="fr-FR" b="1" dirty="0">
                <a:solidFill>
                  <a:prstClr val="black"/>
                </a:solidFill>
                <a:latin typeface="Cambria" panose="02040503050406030204" pitchFamily="18" charset="0"/>
              </a:rPr>
              <a:t>, à condition que cet accord ou convention soit agréé par la commission paritaire APEC</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Celui relatif au </a:t>
            </a:r>
            <a:r>
              <a:rPr lang="fr-FR" b="1" dirty="0">
                <a:solidFill>
                  <a:prstClr val="black"/>
                </a:solidFill>
                <a:latin typeface="Cambria" panose="02040503050406030204" pitchFamily="18" charset="0"/>
              </a:rPr>
              <a:t>seuil de rémunération </a:t>
            </a:r>
            <a:r>
              <a:rPr lang="fr-FR" dirty="0">
                <a:solidFill>
                  <a:prstClr val="black"/>
                </a:solidFill>
                <a:latin typeface="Cambria" panose="02040503050406030204" pitchFamily="18" charset="0"/>
              </a:rPr>
              <a:t>n’est pas réellement modifié mais son écriture est désormais plus claire et met en avant un seuil de rémunération égal à 1, 2, 3, 4 ou 8 fois le plafond de la sécurité sociale</a:t>
            </a:r>
          </a:p>
        </p:txBody>
      </p:sp>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Catégories objectives</a:t>
            </a:r>
          </a:p>
        </p:txBody>
      </p:sp>
    </p:spTree>
    <p:extLst>
      <p:ext uri="{BB962C8B-B14F-4D97-AF65-F5344CB8AC3E}">
        <p14:creationId xmlns:p14="http://schemas.microsoft.com/office/powerpoint/2010/main" val="22984034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67</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2764623"/>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Date d’entrée en vigueur</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2476821"/>
            <a:ext cx="8560675" cy="2145267"/>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b="1" dirty="0">
                <a:solidFill>
                  <a:prstClr val="black"/>
                </a:solidFill>
                <a:latin typeface="Cambria" panose="02040503050406030204" pitchFamily="18" charset="0"/>
              </a:rPr>
              <a:t>1</a:t>
            </a:r>
            <a:r>
              <a:rPr lang="fr-FR" b="1" baseline="30000" dirty="0">
                <a:solidFill>
                  <a:prstClr val="black"/>
                </a:solidFill>
                <a:latin typeface="Cambria" panose="02040503050406030204" pitchFamily="18" charset="0"/>
              </a:rPr>
              <a:t>er</a:t>
            </a:r>
            <a:r>
              <a:rPr lang="fr-FR" b="1" dirty="0">
                <a:solidFill>
                  <a:prstClr val="black"/>
                </a:solidFill>
                <a:latin typeface="Cambria" panose="02040503050406030204" pitchFamily="18" charset="0"/>
              </a:rPr>
              <a:t> janvier 2022</a:t>
            </a:r>
            <a:r>
              <a:rPr lang="fr-FR" dirty="0">
                <a:solidFill>
                  <a:prstClr val="black"/>
                </a:solidFill>
                <a:latin typeface="Cambria" panose="02040503050406030204" pitchFamily="18" charset="0"/>
              </a:rPr>
              <a:t>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Toutefois, une </a:t>
            </a:r>
            <a:r>
              <a:rPr lang="fr-FR" b="1" dirty="0">
                <a:solidFill>
                  <a:prstClr val="black"/>
                </a:solidFill>
                <a:latin typeface="Cambria" panose="02040503050406030204" pitchFamily="18" charset="0"/>
              </a:rPr>
              <a:t>période transitoire </a:t>
            </a:r>
            <a:r>
              <a:rPr lang="fr-FR" dirty="0">
                <a:solidFill>
                  <a:prstClr val="black"/>
                </a:solidFill>
                <a:latin typeface="Cambria" panose="02040503050406030204" pitchFamily="18" charset="0"/>
              </a:rPr>
              <a:t>est prévue : </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Les régimes conformes à l’ancienne réglementation demeurent conformes jusqu’au 31 décembre 2024</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En revanche, si une modification du régime est envisagée, le nouveau régime doit respecter la nouvelle définition des catégories objectives</a:t>
            </a:r>
          </a:p>
        </p:txBody>
      </p:sp>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Catégories objectives</a:t>
            </a:r>
          </a:p>
        </p:txBody>
      </p:sp>
    </p:spTree>
    <p:extLst>
      <p:ext uri="{BB962C8B-B14F-4D97-AF65-F5344CB8AC3E}">
        <p14:creationId xmlns:p14="http://schemas.microsoft.com/office/powerpoint/2010/main" val="24794860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68</a:t>
            </a:fld>
            <a:endParaRPr lang="fr-FR" dirty="0">
              <a:solidFill>
                <a:prstClr val="black">
                  <a:tint val="75000"/>
                </a:prstClr>
              </a:solidFill>
            </a:endParaRPr>
          </a:p>
        </p:txBody>
      </p:sp>
      <p:sp>
        <p:nvSpPr>
          <p:cNvPr id="6" name="ZoneTexte 5"/>
          <p:cNvSpPr txBox="1"/>
          <p:nvPr/>
        </p:nvSpPr>
        <p:spPr>
          <a:xfrm>
            <a:off x="3377682" y="2892029"/>
            <a:ext cx="5719667" cy="954107"/>
          </a:xfrm>
          <a:prstGeom prst="rect">
            <a:avLst/>
          </a:prstGeom>
          <a:noFill/>
          <a:ln>
            <a:noFill/>
          </a:ln>
        </p:spPr>
        <p:txBody>
          <a:bodyPr wrap="square" rtlCol="0" anchor="ctr">
            <a:spAutoFit/>
          </a:bodyPr>
          <a:lstStyle/>
          <a:p>
            <a:pPr marL="514350" indent="-514350" algn="ctr">
              <a:buFont typeface="+mj-lt"/>
              <a:buAutoNum type="arabicPeriod" startAt="5"/>
            </a:pPr>
            <a:r>
              <a:rPr lang="fr-FR" sz="2800" dirty="0">
                <a:solidFill>
                  <a:srgbClr val="7030A0"/>
                </a:solidFill>
                <a:latin typeface="Impact" panose="020B0806030902050204" pitchFamily="34" charset="0"/>
              </a:rPr>
              <a:t>La modification du régime social des repas d’affaires</a:t>
            </a:r>
          </a:p>
        </p:txBody>
      </p:sp>
      <p:pic>
        <p:nvPicPr>
          <p:cNvPr id="7" name="Picture 4" descr="Fidere Avocats logo"/>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6752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69</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2211053"/>
            <a:ext cx="2795894" cy="1200329"/>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Quel est le nouveau régime social des repas d’affaires ? </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2" y="4268215"/>
            <a:ext cx="8560675" cy="1870512"/>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En fonction du </a:t>
            </a:r>
            <a:r>
              <a:rPr lang="fr-FR" b="1" dirty="0">
                <a:solidFill>
                  <a:prstClr val="black"/>
                </a:solidFill>
                <a:latin typeface="Cambria" panose="02040503050406030204" pitchFamily="18" charset="0"/>
              </a:rPr>
              <a:t>nombre de repas </a:t>
            </a:r>
            <a:r>
              <a:rPr lang="fr-FR" dirty="0">
                <a:solidFill>
                  <a:prstClr val="black"/>
                </a:solidFill>
                <a:latin typeface="Cambria" panose="02040503050406030204" pitchFamily="18" charset="0"/>
              </a:rPr>
              <a:t>par semaine ou par mois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En fonction des </a:t>
            </a:r>
            <a:r>
              <a:rPr lang="fr-FR" b="1" dirty="0">
                <a:solidFill>
                  <a:prstClr val="black"/>
                </a:solidFill>
                <a:latin typeface="Cambria" panose="02040503050406030204" pitchFamily="18" charset="0"/>
              </a:rPr>
              <a:t>missions</a:t>
            </a:r>
            <a:r>
              <a:rPr lang="fr-FR" dirty="0">
                <a:solidFill>
                  <a:prstClr val="black"/>
                </a:solidFill>
                <a:latin typeface="Cambria" panose="02040503050406030204" pitchFamily="18" charset="0"/>
              </a:rPr>
              <a:t> du salarié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Dans tous les cas, </a:t>
            </a:r>
            <a:r>
              <a:rPr lang="fr-FR" b="1" dirty="0">
                <a:solidFill>
                  <a:prstClr val="black"/>
                </a:solidFill>
                <a:latin typeface="Cambria" panose="02040503050406030204" pitchFamily="18" charset="0"/>
              </a:rPr>
              <a:t>aucun abus manifeste ne pourra être admis si le salarié bénéficie uniquement d’un repas par semaine ou de 5 repas par mois</a:t>
            </a:r>
          </a:p>
        </p:txBody>
      </p:sp>
      <p:sp>
        <p:nvSpPr>
          <p:cNvPr id="19" name="ZoneTexte 18"/>
          <p:cNvSpPr txBox="1"/>
          <p:nvPr/>
        </p:nvSpPr>
        <p:spPr>
          <a:xfrm>
            <a:off x="0" y="61008"/>
            <a:ext cx="2795894" cy="1815882"/>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La modification du régime social des repas d’affaires </a:t>
            </a:r>
          </a:p>
        </p:txBody>
      </p:sp>
      <p:sp>
        <p:nvSpPr>
          <p:cNvPr id="12" name="ZoneTexte 11"/>
          <p:cNvSpPr txBox="1"/>
          <p:nvPr/>
        </p:nvSpPr>
        <p:spPr>
          <a:xfrm>
            <a:off x="-2" y="4787973"/>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Comment se définit l’abus manifeste ? </a:t>
            </a:r>
          </a:p>
        </p:txBody>
      </p:sp>
      <p:sp>
        <p:nvSpPr>
          <p:cNvPr id="13" name="ZoneTexte 12"/>
          <p:cNvSpPr txBox="1"/>
          <p:nvPr/>
        </p:nvSpPr>
        <p:spPr>
          <a:xfrm>
            <a:off x="3377242" y="1886765"/>
            <a:ext cx="8560675" cy="1848904"/>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Les dépenses engagées par le salarié à l’occasion d’un repas d’affaire et </a:t>
            </a:r>
            <a:r>
              <a:rPr lang="fr-FR" b="1" dirty="0">
                <a:solidFill>
                  <a:prstClr val="black"/>
                </a:solidFill>
                <a:latin typeface="Cambria" panose="02040503050406030204" pitchFamily="18" charset="0"/>
              </a:rPr>
              <a:t>dûment justifiées </a:t>
            </a:r>
            <a:r>
              <a:rPr lang="fr-FR" dirty="0">
                <a:solidFill>
                  <a:prstClr val="black"/>
                </a:solidFill>
                <a:latin typeface="Cambria" panose="02040503050406030204" pitchFamily="18" charset="0"/>
              </a:rPr>
              <a:t>constituent des </a:t>
            </a:r>
            <a:r>
              <a:rPr lang="fr-FR" b="1" dirty="0">
                <a:solidFill>
                  <a:prstClr val="black"/>
                </a:solidFill>
                <a:latin typeface="Cambria" panose="02040503050406030204" pitchFamily="18" charset="0"/>
              </a:rPr>
              <a:t>frais professionnels </a:t>
            </a:r>
            <a:r>
              <a:rPr lang="fr-FR" dirty="0">
                <a:solidFill>
                  <a:prstClr val="black"/>
                </a:solidFill>
                <a:latin typeface="Cambria" panose="02040503050406030204" pitchFamily="18" charset="0"/>
              </a:rPr>
              <a:t>exclus de l’assiette des cotisations et contributions sociales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Une exception à ce principe est posée en cas </a:t>
            </a:r>
            <a:r>
              <a:rPr lang="fr-FR" b="1" dirty="0">
                <a:solidFill>
                  <a:prstClr val="black"/>
                </a:solidFill>
                <a:latin typeface="Cambria" panose="02040503050406030204" pitchFamily="18" charset="0"/>
              </a:rPr>
              <a:t>d’abus manifeste </a:t>
            </a:r>
            <a:r>
              <a:rPr lang="fr-FR" dirty="0">
                <a:solidFill>
                  <a:prstClr val="black"/>
                </a:solidFill>
                <a:latin typeface="Cambria" panose="02040503050406030204" pitchFamily="18" charset="0"/>
              </a:rPr>
              <a:t>du salarié. Ainsi, les repas d’affaire doivent avoir un caractère exceptionnel (irrégulier et limité).</a:t>
            </a:r>
          </a:p>
        </p:txBody>
      </p:sp>
    </p:spTree>
    <p:extLst>
      <p:ext uri="{BB962C8B-B14F-4D97-AF65-F5344CB8AC3E}">
        <p14:creationId xmlns:p14="http://schemas.microsoft.com/office/powerpoint/2010/main" val="1519042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7</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2459503"/>
            <a:ext cx="2795894" cy="1938992"/>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Nouvelles obligations en matière d’évaluation des risques</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1467279"/>
            <a:ext cx="8560675" cy="3923446"/>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Domaines d’évaluation des risques professionnels :</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Choix des procédés de fabrication</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Equipements de travail</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Substances ou préparations chimiques</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Aménagement ou réaménagement des lieux de travail</a:t>
            </a: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Installation dans la définition des postes de travail</a:t>
            </a:r>
          </a:p>
          <a:p>
            <a:pPr marL="742950" lvl="1" indent="-285750" algn="just" eaLnBrk="0" fontAlgn="base" hangingPunct="0">
              <a:lnSpc>
                <a:spcPct val="107000"/>
              </a:lnSpc>
              <a:buClr>
                <a:srgbClr val="7030A0"/>
              </a:buClr>
              <a:buFont typeface="Courier New" panose="02070309020205020404" pitchFamily="49" charset="0"/>
              <a:buChar char="o"/>
              <a:defRPr/>
            </a:pPr>
            <a:r>
              <a:rPr lang="fr-FR" b="1" dirty="0">
                <a:solidFill>
                  <a:prstClr val="black"/>
                </a:solidFill>
                <a:latin typeface="Cambria" panose="02040503050406030204" pitchFamily="18" charset="0"/>
              </a:rPr>
              <a:t>+ évaluation des risques liée à l’organisation du travail (nouveau thème)</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Obligation de conservation minimale </a:t>
            </a:r>
            <a:r>
              <a:rPr lang="fr-FR" b="1" dirty="0">
                <a:solidFill>
                  <a:prstClr val="black"/>
                </a:solidFill>
                <a:latin typeface="Cambria" panose="02040503050406030204" pitchFamily="18" charset="0"/>
              </a:rPr>
              <a:t>pendant 40 ans </a:t>
            </a:r>
            <a:r>
              <a:rPr lang="fr-FR" dirty="0">
                <a:solidFill>
                  <a:prstClr val="black"/>
                </a:solidFill>
                <a:latin typeface="Cambria" panose="02040503050406030204" pitchFamily="18" charset="0"/>
              </a:rPr>
              <a:t>(décret à venir), via un </a:t>
            </a:r>
            <a:r>
              <a:rPr lang="fr-FR" b="1" dirty="0">
                <a:solidFill>
                  <a:prstClr val="black"/>
                </a:solidFill>
                <a:latin typeface="Cambria" panose="02040503050406030204" pitchFamily="18" charset="0"/>
              </a:rPr>
              <a:t>dépôt dématérialisé</a:t>
            </a:r>
          </a:p>
          <a:p>
            <a:pPr algn="just" eaLnBrk="0" fontAlgn="base" hangingPunct="0">
              <a:lnSpc>
                <a:spcPct val="107000"/>
              </a:lnSpc>
              <a:buClr>
                <a:srgbClr val="7030A0"/>
              </a:buClr>
              <a:defRPr/>
            </a:pPr>
            <a:endParaRPr lang="fr-FR" b="1"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Dépôt dématérialisé = à partir du 1</a:t>
            </a:r>
            <a:r>
              <a:rPr lang="fr-FR" baseline="30000" dirty="0">
                <a:solidFill>
                  <a:prstClr val="black"/>
                </a:solidFill>
                <a:latin typeface="Cambria" panose="02040503050406030204" pitchFamily="18" charset="0"/>
              </a:rPr>
              <a:t>er</a:t>
            </a:r>
            <a:r>
              <a:rPr lang="fr-FR" dirty="0">
                <a:solidFill>
                  <a:prstClr val="black"/>
                </a:solidFill>
                <a:latin typeface="Cambria" panose="02040503050406030204" pitchFamily="18" charset="0"/>
              </a:rPr>
              <a:t> juillet 2023 pour les entreprises </a:t>
            </a:r>
            <a:r>
              <a:rPr lang="fr-FR" u="sng" dirty="0">
                <a:solidFill>
                  <a:prstClr val="black"/>
                </a:solidFill>
                <a:latin typeface="Cambria" panose="02040503050406030204" pitchFamily="18" charset="0"/>
              </a:rPr>
              <a:t>&gt;</a:t>
            </a:r>
            <a:r>
              <a:rPr lang="fr-FR" dirty="0">
                <a:solidFill>
                  <a:prstClr val="black"/>
                </a:solidFill>
                <a:latin typeface="Cambria" panose="02040503050406030204" pitchFamily="18" charset="0"/>
              </a:rPr>
              <a:t> 150 salariés, 1</a:t>
            </a:r>
            <a:r>
              <a:rPr lang="fr-FR" baseline="30000" dirty="0">
                <a:solidFill>
                  <a:prstClr val="black"/>
                </a:solidFill>
                <a:latin typeface="Cambria" panose="02040503050406030204" pitchFamily="18" charset="0"/>
              </a:rPr>
              <a:t>er</a:t>
            </a:r>
            <a:r>
              <a:rPr lang="fr-FR" dirty="0">
                <a:solidFill>
                  <a:prstClr val="black"/>
                </a:solidFill>
                <a:latin typeface="Cambria" panose="02040503050406030204" pitchFamily="18" charset="0"/>
              </a:rPr>
              <a:t> juillet 2024 pour les autres.</a:t>
            </a:r>
          </a:p>
        </p:txBody>
      </p:sp>
      <p:sp>
        <p:nvSpPr>
          <p:cNvPr id="19" name="ZoneTexte 18"/>
          <p:cNvSpPr txBox="1"/>
          <p:nvPr/>
        </p:nvSpPr>
        <p:spPr>
          <a:xfrm>
            <a:off x="0" y="61008"/>
            <a:ext cx="2795894" cy="523220"/>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Le DUERP</a:t>
            </a:r>
          </a:p>
        </p:txBody>
      </p:sp>
    </p:spTree>
    <p:extLst>
      <p:ext uri="{BB962C8B-B14F-4D97-AF65-F5344CB8AC3E}">
        <p14:creationId xmlns:p14="http://schemas.microsoft.com/office/powerpoint/2010/main" val="42395501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70</a:t>
            </a:fld>
            <a:endParaRPr lang="fr-FR" dirty="0">
              <a:solidFill>
                <a:prstClr val="black">
                  <a:tint val="75000"/>
                </a:prstClr>
              </a:solidFill>
            </a:endParaRPr>
          </a:p>
        </p:txBody>
      </p:sp>
      <p:sp>
        <p:nvSpPr>
          <p:cNvPr id="6" name="ZoneTexte 5"/>
          <p:cNvSpPr txBox="1"/>
          <p:nvPr/>
        </p:nvSpPr>
        <p:spPr>
          <a:xfrm>
            <a:off x="3377682" y="3107472"/>
            <a:ext cx="5719667" cy="523220"/>
          </a:xfrm>
          <a:prstGeom prst="rect">
            <a:avLst/>
          </a:prstGeom>
          <a:noFill/>
          <a:ln>
            <a:noFill/>
          </a:ln>
        </p:spPr>
        <p:txBody>
          <a:bodyPr wrap="square" rtlCol="0" anchor="ctr">
            <a:spAutoFit/>
          </a:bodyPr>
          <a:lstStyle/>
          <a:p>
            <a:pPr marL="514350" indent="-514350" algn="just">
              <a:buFont typeface="+mj-lt"/>
              <a:buAutoNum type="arabicPeriod" startAt="6"/>
            </a:pPr>
            <a:r>
              <a:rPr lang="fr-FR" sz="2800" dirty="0">
                <a:solidFill>
                  <a:srgbClr val="7030A0"/>
                </a:solidFill>
                <a:latin typeface="Impact" panose="020B0806030902050204" pitchFamily="34" charset="0"/>
              </a:rPr>
              <a:t>L’actualité : la jurisprudence</a:t>
            </a:r>
          </a:p>
        </p:txBody>
      </p:sp>
      <p:pic>
        <p:nvPicPr>
          <p:cNvPr id="7" name="Picture 4" descr="Fidere Avocats logo"/>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7207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71</a:t>
            </a:fld>
            <a:endParaRPr lang="fr-FR" dirty="0">
              <a:solidFill>
                <a:prstClr val="black">
                  <a:tint val="75000"/>
                </a:prstClr>
              </a:solidFill>
            </a:endParaRPr>
          </a:p>
        </p:txBody>
      </p:sp>
      <p:sp>
        <p:nvSpPr>
          <p:cNvPr id="6" name="ZoneTexte 5"/>
          <p:cNvSpPr txBox="1"/>
          <p:nvPr/>
        </p:nvSpPr>
        <p:spPr>
          <a:xfrm>
            <a:off x="2984241" y="3167389"/>
            <a:ext cx="6223518" cy="523220"/>
          </a:xfrm>
          <a:prstGeom prst="rect">
            <a:avLst/>
          </a:prstGeom>
          <a:noFill/>
          <a:ln>
            <a:noFill/>
          </a:ln>
        </p:spPr>
        <p:txBody>
          <a:bodyPr wrap="square" rtlCol="0" anchor="ctr">
            <a:spAutoFit/>
          </a:bodyPr>
          <a:lstStyle/>
          <a:p>
            <a:pPr algn="ctr"/>
            <a:r>
              <a:rPr lang="fr-FR" sz="2800" dirty="0">
                <a:solidFill>
                  <a:srgbClr val="7030A0"/>
                </a:solidFill>
                <a:latin typeface="Impact" panose="020B0806030902050204" pitchFamily="34" charset="0"/>
              </a:rPr>
              <a:t>Droit disciplinaire</a:t>
            </a:r>
          </a:p>
        </p:txBody>
      </p:sp>
      <p:pic>
        <p:nvPicPr>
          <p:cNvPr id="7"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7303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72</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98167"/>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Connaissance des faits fautifs</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220077" y="2476819"/>
            <a:ext cx="8560675" cy="2145267"/>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Selon l'article L.1332-4 du code du travail, aucun fait fautif ne peut donner lieu à lui seul à l'engagement de poursuites disciplinaires au-delà d'un délai de deux mois à compter du jour où l'employeur en a eu connaissance.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L'employeur, au sens de ce texte, s'entend non seulement du titulaire du pouvoir disciplinaire </a:t>
            </a:r>
            <a:r>
              <a:rPr lang="fr-FR" b="1" dirty="0">
                <a:solidFill>
                  <a:prstClr val="black"/>
                </a:solidFill>
                <a:latin typeface="Cambria" panose="02040503050406030204" pitchFamily="18" charset="0"/>
              </a:rPr>
              <a:t>mais également du supérieur hiérarchique du salarié, même non titulaire de ce pouvoir.</a:t>
            </a:r>
          </a:p>
        </p:txBody>
      </p:sp>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Droit disciplinaire</a:t>
            </a:r>
          </a:p>
        </p:txBody>
      </p:sp>
      <p:sp>
        <p:nvSpPr>
          <p:cNvPr id="9" name="ZoneTexte 8"/>
          <p:cNvSpPr txBox="1"/>
          <p:nvPr/>
        </p:nvSpPr>
        <p:spPr>
          <a:xfrm>
            <a:off x="0" y="5657671"/>
            <a:ext cx="2795894" cy="646331"/>
          </a:xfrm>
          <a:prstGeom prst="rect">
            <a:avLst/>
          </a:prstGeom>
          <a:noFill/>
          <a:ln>
            <a:noFill/>
          </a:ln>
        </p:spPr>
        <p:txBody>
          <a:bodyPr wrap="square" rtlCol="0">
            <a:spAutoFit/>
          </a:bodyPr>
          <a:lstStyle/>
          <a:p>
            <a:pPr algn="ctr"/>
            <a:r>
              <a:rPr lang="fr-FR" dirty="0" err="1">
                <a:solidFill>
                  <a:prstClr val="white"/>
                </a:solidFill>
                <a:latin typeface="Cambria" panose="02040503050406030204" pitchFamily="18" charset="0"/>
                <a:ea typeface="Cambria" panose="02040503050406030204" pitchFamily="18" charset="0"/>
              </a:rPr>
              <a:t>Cass</a:t>
            </a:r>
            <a:r>
              <a:rPr lang="fr-FR" dirty="0">
                <a:solidFill>
                  <a:prstClr val="white"/>
                </a:solidFill>
                <a:latin typeface="Cambria" panose="02040503050406030204" pitchFamily="18" charset="0"/>
                <a:ea typeface="Cambria" panose="02040503050406030204" pitchFamily="18" charset="0"/>
              </a:rPr>
              <a:t>. Soc., 23 juin 2021, n° 20-13.762</a:t>
            </a:r>
          </a:p>
        </p:txBody>
      </p:sp>
    </p:spTree>
    <p:extLst>
      <p:ext uri="{BB962C8B-B14F-4D97-AF65-F5344CB8AC3E}">
        <p14:creationId xmlns:p14="http://schemas.microsoft.com/office/powerpoint/2010/main" val="149012961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73</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98167"/>
            <a:ext cx="2795894" cy="1200329"/>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Epuisement du pouvoir disciplinaire</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220077" y="2180456"/>
            <a:ext cx="8560675" cy="2737994"/>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Il résulte de l'article L. 1331-1 du code du travail que l'employeur qui, ayant connaissance de divers faits commis par le salarié, considérés par lui comme fautifs, choisit de n'en sanctionner que certains, ne peut plus ultérieurement prononcer une nouvelle mesure disciplinaire pour sanctionner les autres faits antérieurs à la première sanction (</a:t>
            </a:r>
            <a:r>
              <a:rPr lang="fr-FR" b="1" dirty="0">
                <a:solidFill>
                  <a:prstClr val="black"/>
                </a:solidFill>
                <a:latin typeface="Cambria" panose="02040503050406030204" pitchFamily="18" charset="0"/>
              </a:rPr>
              <a:t>épuisement du pouvoir disciplinaire</a:t>
            </a:r>
            <a:r>
              <a:rPr lang="fr-FR" dirty="0">
                <a:solidFill>
                  <a:prstClr val="black"/>
                </a:solidFill>
                <a:latin typeface="Cambria" panose="02040503050406030204" pitchFamily="18" charset="0"/>
              </a:rPr>
              <a:t>).</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L'employeur, au sens de ce texte, s'entend non seulement du titulaire du pouvoir disciplinaire </a:t>
            </a:r>
            <a:r>
              <a:rPr lang="fr-FR" b="1" dirty="0">
                <a:solidFill>
                  <a:prstClr val="black"/>
                </a:solidFill>
                <a:latin typeface="Cambria" panose="02040503050406030204" pitchFamily="18" charset="0"/>
              </a:rPr>
              <a:t>mais également du supérieur hiérarchique du salarié, même non titulaire de ce pouvoir.</a:t>
            </a:r>
          </a:p>
        </p:txBody>
      </p:sp>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Droit disciplinaire</a:t>
            </a:r>
          </a:p>
        </p:txBody>
      </p:sp>
      <p:sp>
        <p:nvSpPr>
          <p:cNvPr id="9" name="ZoneTexte 8"/>
          <p:cNvSpPr txBox="1"/>
          <p:nvPr/>
        </p:nvSpPr>
        <p:spPr>
          <a:xfrm>
            <a:off x="0" y="5657671"/>
            <a:ext cx="2795894" cy="923330"/>
          </a:xfrm>
          <a:prstGeom prst="rect">
            <a:avLst/>
          </a:prstGeom>
          <a:noFill/>
          <a:ln>
            <a:noFill/>
          </a:ln>
        </p:spPr>
        <p:txBody>
          <a:bodyPr wrap="square" rtlCol="0">
            <a:spAutoFit/>
          </a:bodyPr>
          <a:lstStyle/>
          <a:p>
            <a:pPr algn="ctr"/>
            <a:r>
              <a:rPr lang="fr-FR" dirty="0" err="1">
                <a:solidFill>
                  <a:prstClr val="white"/>
                </a:solidFill>
                <a:latin typeface="Cambria" panose="02040503050406030204" pitchFamily="18" charset="0"/>
                <a:ea typeface="Cambria" panose="02040503050406030204" pitchFamily="18" charset="0"/>
              </a:rPr>
              <a:t>Cass</a:t>
            </a:r>
            <a:r>
              <a:rPr lang="fr-FR" dirty="0">
                <a:solidFill>
                  <a:prstClr val="white"/>
                </a:solidFill>
                <a:latin typeface="Cambria" panose="02040503050406030204" pitchFamily="18" charset="0"/>
                <a:ea typeface="Cambria" panose="02040503050406030204" pitchFamily="18" charset="0"/>
              </a:rPr>
              <a:t>. Soc., 22 septembre 2021, n° 19-24.020</a:t>
            </a:r>
          </a:p>
          <a:p>
            <a:pPr algn="ctr"/>
            <a:endParaRPr lang="fr-FR" dirty="0">
              <a:solidFill>
                <a:prstClr val="white"/>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0965574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74</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98167"/>
            <a:ext cx="2795894" cy="1200329"/>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Définition de la sanction disciplinaire</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220077" y="2773182"/>
            <a:ext cx="8560675" cy="1552541"/>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Le courrier adressé au salarié, intitulé "lettre de cadrage", articulant trois séries de griefs, et appelant de sa part un certain nombre de correctifs, constitue une observation au sens de l'article 33 de la convention collective nationale des établissements et services pour personnes inadaptées et handicapées du 15 mars 1966 </a:t>
            </a:r>
            <a:r>
              <a:rPr lang="fr-FR" b="1" dirty="0">
                <a:solidFill>
                  <a:prstClr val="black"/>
                </a:solidFill>
                <a:latin typeface="Cambria" panose="02040503050406030204" pitchFamily="18" charset="0"/>
              </a:rPr>
              <a:t>et donc une sanction disciplinaire.</a:t>
            </a:r>
            <a:endParaRPr lang="fr-FR" dirty="0">
              <a:solidFill>
                <a:prstClr val="black"/>
              </a:solidFill>
              <a:latin typeface="Cambria" panose="02040503050406030204" pitchFamily="18" charset="0"/>
            </a:endParaRPr>
          </a:p>
        </p:txBody>
      </p:sp>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Droit disciplinaire</a:t>
            </a:r>
          </a:p>
        </p:txBody>
      </p:sp>
      <p:sp>
        <p:nvSpPr>
          <p:cNvPr id="9" name="ZoneTexte 8"/>
          <p:cNvSpPr txBox="1"/>
          <p:nvPr/>
        </p:nvSpPr>
        <p:spPr>
          <a:xfrm>
            <a:off x="0" y="5657671"/>
            <a:ext cx="2795894" cy="923330"/>
          </a:xfrm>
          <a:prstGeom prst="rect">
            <a:avLst/>
          </a:prstGeom>
          <a:noFill/>
          <a:ln>
            <a:noFill/>
          </a:ln>
        </p:spPr>
        <p:txBody>
          <a:bodyPr wrap="square" rtlCol="0">
            <a:spAutoFit/>
          </a:bodyPr>
          <a:lstStyle/>
          <a:p>
            <a:pPr algn="ctr"/>
            <a:r>
              <a:rPr lang="fr-FR" dirty="0" err="1">
                <a:solidFill>
                  <a:prstClr val="white"/>
                </a:solidFill>
                <a:latin typeface="Cambria" panose="02040503050406030204" pitchFamily="18" charset="0"/>
                <a:ea typeface="Cambria" panose="02040503050406030204" pitchFamily="18" charset="0"/>
              </a:rPr>
              <a:t>Cass</a:t>
            </a:r>
            <a:r>
              <a:rPr lang="fr-FR" dirty="0">
                <a:solidFill>
                  <a:prstClr val="white"/>
                </a:solidFill>
                <a:latin typeface="Cambria" panose="02040503050406030204" pitchFamily="18" charset="0"/>
                <a:ea typeface="Cambria" panose="02040503050406030204" pitchFamily="18" charset="0"/>
              </a:rPr>
              <a:t>. Soc., 22 septembre 2021, n° 18-22.204</a:t>
            </a:r>
          </a:p>
          <a:p>
            <a:pPr algn="ctr"/>
            <a:endParaRPr lang="fr-FR" dirty="0">
              <a:solidFill>
                <a:prstClr val="white"/>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02693516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75</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98167"/>
            <a:ext cx="2795894" cy="461665"/>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Entretien ? </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220077" y="2328638"/>
            <a:ext cx="8560675" cy="2441630"/>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Si l'employeur n'est en principe pas tenu de convoquer un salarié à un entretien avant de lui notifier un avertissement ou une sanction de même nature, </a:t>
            </a:r>
            <a:r>
              <a:rPr lang="fr-FR" b="1" dirty="0">
                <a:solidFill>
                  <a:prstClr val="black"/>
                </a:solidFill>
                <a:latin typeface="Cambria" panose="02040503050406030204" pitchFamily="18" charset="0"/>
              </a:rPr>
              <a:t>il en va autrement lorsque, au regard des dispositions d'une convention collective, la sanction peut avoir une influence sur le maintien du salarié dans l'entreprise</a:t>
            </a:r>
            <a:r>
              <a:rPr lang="fr-FR" dirty="0">
                <a:solidFill>
                  <a:prstClr val="black"/>
                </a:solidFill>
                <a:latin typeface="Cambria" panose="02040503050406030204" pitchFamily="18" charset="0"/>
              </a:rPr>
              <a:t>.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Tel est le cas lorsque la convention collective, instituant une garantie de fond, </a:t>
            </a:r>
            <a:r>
              <a:rPr lang="fr-FR" b="1" dirty="0">
                <a:solidFill>
                  <a:prstClr val="black"/>
                </a:solidFill>
                <a:latin typeface="Cambria" panose="02040503050406030204" pitchFamily="18" charset="0"/>
              </a:rPr>
              <a:t>subordonne le licenciement d'un salarié à l'existence de deux sanctions antérieures</a:t>
            </a:r>
            <a:r>
              <a:rPr lang="fr-FR" dirty="0">
                <a:solidFill>
                  <a:prstClr val="black"/>
                </a:solidFill>
                <a:latin typeface="Cambria" panose="02040503050406030204" pitchFamily="18" charset="0"/>
              </a:rPr>
              <a:t>.</a:t>
            </a:r>
          </a:p>
        </p:txBody>
      </p:sp>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Droit disciplinaire</a:t>
            </a:r>
          </a:p>
        </p:txBody>
      </p:sp>
      <p:sp>
        <p:nvSpPr>
          <p:cNvPr id="9" name="ZoneTexte 8"/>
          <p:cNvSpPr txBox="1"/>
          <p:nvPr/>
        </p:nvSpPr>
        <p:spPr>
          <a:xfrm>
            <a:off x="0" y="5657671"/>
            <a:ext cx="2795894" cy="646331"/>
          </a:xfrm>
          <a:prstGeom prst="rect">
            <a:avLst/>
          </a:prstGeom>
          <a:noFill/>
          <a:ln>
            <a:noFill/>
          </a:ln>
        </p:spPr>
        <p:txBody>
          <a:bodyPr wrap="square" rtlCol="0">
            <a:spAutoFit/>
          </a:bodyPr>
          <a:lstStyle/>
          <a:p>
            <a:pPr algn="ctr"/>
            <a:r>
              <a:rPr lang="fr-FR" dirty="0" err="1">
                <a:solidFill>
                  <a:prstClr val="white"/>
                </a:solidFill>
                <a:latin typeface="Cambria" panose="02040503050406030204" pitchFamily="18" charset="0"/>
                <a:ea typeface="Cambria" panose="02040503050406030204" pitchFamily="18" charset="0"/>
              </a:rPr>
              <a:t>Cass</a:t>
            </a:r>
            <a:r>
              <a:rPr lang="fr-FR" dirty="0">
                <a:solidFill>
                  <a:prstClr val="white"/>
                </a:solidFill>
                <a:latin typeface="Cambria" panose="02040503050406030204" pitchFamily="18" charset="0"/>
                <a:ea typeface="Cambria" panose="02040503050406030204" pitchFamily="18" charset="0"/>
              </a:rPr>
              <a:t>. Soc., 22 septembre 2021, n° 19-12.538</a:t>
            </a:r>
          </a:p>
        </p:txBody>
      </p:sp>
    </p:spTree>
    <p:extLst>
      <p:ext uri="{BB962C8B-B14F-4D97-AF65-F5344CB8AC3E}">
        <p14:creationId xmlns:p14="http://schemas.microsoft.com/office/powerpoint/2010/main" val="35301364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76</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98167"/>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Opposabilité du règlement intérieur</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220077" y="2773182"/>
            <a:ext cx="8560675" cy="1552541"/>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En statuant ainsi, alors qu'elle avait constaté que les modifications apportées en 1985 au règlement intérieur initial, qui avait été soumis à la consultation des institutions représentatives du personnel, résultaient uniquement des injonctions de l'inspection du travail auxquelles l'employeur ne pouvait que se conformer sans qu'il y ait lieu à nouvelle consultation, la cour d'appel a violé les textes susvisés. </a:t>
            </a:r>
          </a:p>
        </p:txBody>
      </p:sp>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Droit disciplinaire</a:t>
            </a:r>
          </a:p>
        </p:txBody>
      </p:sp>
      <p:sp>
        <p:nvSpPr>
          <p:cNvPr id="9" name="ZoneTexte 8"/>
          <p:cNvSpPr txBox="1"/>
          <p:nvPr/>
        </p:nvSpPr>
        <p:spPr>
          <a:xfrm>
            <a:off x="0" y="5657671"/>
            <a:ext cx="2795894" cy="646331"/>
          </a:xfrm>
          <a:prstGeom prst="rect">
            <a:avLst/>
          </a:prstGeom>
          <a:noFill/>
          <a:ln>
            <a:noFill/>
          </a:ln>
        </p:spPr>
        <p:txBody>
          <a:bodyPr wrap="square" rtlCol="0">
            <a:spAutoFit/>
          </a:bodyPr>
          <a:lstStyle/>
          <a:p>
            <a:pPr algn="ctr"/>
            <a:r>
              <a:rPr lang="fr-FR" dirty="0" err="1">
                <a:solidFill>
                  <a:prstClr val="white"/>
                </a:solidFill>
                <a:latin typeface="Cambria" panose="02040503050406030204" pitchFamily="18" charset="0"/>
                <a:ea typeface="Cambria" panose="02040503050406030204" pitchFamily="18" charset="0"/>
              </a:rPr>
              <a:t>Cass</a:t>
            </a:r>
            <a:r>
              <a:rPr lang="fr-FR" dirty="0">
                <a:solidFill>
                  <a:prstClr val="white"/>
                </a:solidFill>
                <a:latin typeface="Cambria" panose="02040503050406030204" pitchFamily="18" charset="0"/>
                <a:ea typeface="Cambria" panose="02040503050406030204" pitchFamily="18" charset="0"/>
              </a:rPr>
              <a:t>. Soc., 23 juin 2021, n° 19-15.737</a:t>
            </a:r>
          </a:p>
        </p:txBody>
      </p:sp>
    </p:spTree>
    <p:extLst>
      <p:ext uri="{BB962C8B-B14F-4D97-AF65-F5344CB8AC3E}">
        <p14:creationId xmlns:p14="http://schemas.microsoft.com/office/powerpoint/2010/main" val="395085695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77</a:t>
            </a:fld>
            <a:endParaRPr lang="fr-FR" dirty="0">
              <a:solidFill>
                <a:prstClr val="black">
                  <a:tint val="75000"/>
                </a:prstClr>
              </a:solidFill>
            </a:endParaRPr>
          </a:p>
        </p:txBody>
      </p:sp>
      <p:sp>
        <p:nvSpPr>
          <p:cNvPr id="6" name="ZoneTexte 5"/>
          <p:cNvSpPr txBox="1"/>
          <p:nvPr/>
        </p:nvSpPr>
        <p:spPr>
          <a:xfrm>
            <a:off x="2984241" y="3167389"/>
            <a:ext cx="6223518" cy="523220"/>
          </a:xfrm>
          <a:prstGeom prst="rect">
            <a:avLst/>
          </a:prstGeom>
          <a:noFill/>
          <a:ln>
            <a:noFill/>
          </a:ln>
        </p:spPr>
        <p:txBody>
          <a:bodyPr wrap="square" rtlCol="0" anchor="ctr">
            <a:spAutoFit/>
          </a:bodyPr>
          <a:lstStyle/>
          <a:p>
            <a:pPr algn="ctr"/>
            <a:r>
              <a:rPr lang="fr-FR" sz="2800" dirty="0">
                <a:solidFill>
                  <a:srgbClr val="7030A0"/>
                </a:solidFill>
                <a:latin typeface="Impact" panose="020B0806030902050204" pitchFamily="34" charset="0"/>
              </a:rPr>
              <a:t>Licenciement et libertés fondamentales</a:t>
            </a:r>
          </a:p>
        </p:txBody>
      </p:sp>
      <p:pic>
        <p:nvPicPr>
          <p:cNvPr id="7"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5110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78</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266139"/>
            <a:ext cx="2795894" cy="1200329"/>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Le fait reproché au salarié doit avoir un lien avec le travail </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1156558"/>
            <a:ext cx="8560675" cy="4812536"/>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Sauf abus, le salarié jouit dans l'entreprise et en dehors de celle-ci, de sa liberté d'expression à laquelle seules les restrictions justifiées par la nature de la tâche à accomplir et proportionnées au but recherché peuvent être apportées.</a:t>
            </a: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
            </a:r>
            <a:br>
              <a:rPr lang="fr-FR" dirty="0">
                <a:solidFill>
                  <a:prstClr val="black"/>
                </a:solidFill>
                <a:latin typeface="Cambria" panose="02040503050406030204" pitchFamily="18" charset="0"/>
              </a:rPr>
            </a:br>
            <a:r>
              <a:rPr lang="fr-FR" dirty="0">
                <a:solidFill>
                  <a:prstClr val="black"/>
                </a:solidFill>
                <a:latin typeface="Cambria" panose="02040503050406030204" pitchFamily="18" charset="0"/>
              </a:rPr>
              <a:t>Pour dire que le licenciement est fondé sur une faute grave, l'arrêt retient que la large diffusion par le salarié sur le réseau social Facebook, qui plus est sur la page d'accueil, accessible à tout public, c'est-à-dire à ses subordonnés, aux membres des familles, aux représentants de l'association, aux résidents eux-mêmes, </a:t>
            </a:r>
            <a:r>
              <a:rPr lang="fr-FR" u="sng" dirty="0">
                <a:solidFill>
                  <a:prstClr val="black"/>
                </a:solidFill>
                <a:latin typeface="Cambria" panose="02040503050406030204" pitchFamily="18" charset="0"/>
              </a:rPr>
              <a:t>d'une photographie le montrant dénudé, agenouillé dans une église</a:t>
            </a:r>
            <a:r>
              <a:rPr lang="fr-FR" dirty="0">
                <a:solidFill>
                  <a:prstClr val="black"/>
                </a:solidFill>
                <a:latin typeface="Cambria" panose="02040503050406030204" pitchFamily="18" charset="0"/>
              </a:rPr>
              <a:t>, était inappropriée et excessive et a caractérisé de sa part un abus dans l'exercice de la liberté d'expression de nature à causer un tort à l'employeur, nonobstant le fait que la photographie a été prise à des fins artistiques hors de son lieu de travail et sur le temps de sa vie privée.</a:t>
            </a: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
            </a:r>
            <a:br>
              <a:rPr lang="fr-FR" dirty="0">
                <a:solidFill>
                  <a:prstClr val="black"/>
                </a:solidFill>
                <a:latin typeface="Cambria" panose="02040503050406030204" pitchFamily="18" charset="0"/>
              </a:rPr>
            </a:br>
            <a:r>
              <a:rPr lang="fr-FR" dirty="0">
                <a:solidFill>
                  <a:prstClr val="black"/>
                </a:solidFill>
                <a:latin typeface="Cambria" panose="02040503050406030204" pitchFamily="18" charset="0"/>
              </a:rPr>
              <a:t>En statuant ainsi, alors que la photographie, dépourvue de caractère injurieux, diffamatoire ou excessif, </a:t>
            </a:r>
            <a:r>
              <a:rPr lang="fr-FR" b="1" dirty="0">
                <a:solidFill>
                  <a:prstClr val="black"/>
                </a:solidFill>
                <a:latin typeface="Cambria" panose="02040503050406030204" pitchFamily="18" charset="0"/>
              </a:rPr>
              <a:t>ne caractérisait pas un abus dans la liberté d'expression du salarié</a:t>
            </a:r>
            <a:r>
              <a:rPr lang="fr-FR" dirty="0">
                <a:solidFill>
                  <a:prstClr val="black"/>
                </a:solidFill>
                <a:latin typeface="Cambria" panose="02040503050406030204" pitchFamily="18" charset="0"/>
              </a:rPr>
              <a:t>, la cour d'appel a violé le texte susvisé.</a:t>
            </a:r>
          </a:p>
        </p:txBody>
      </p:sp>
      <p:sp>
        <p:nvSpPr>
          <p:cNvPr id="19" name="ZoneTexte 18"/>
          <p:cNvSpPr txBox="1"/>
          <p:nvPr/>
        </p:nvSpPr>
        <p:spPr>
          <a:xfrm>
            <a:off x="0" y="135943"/>
            <a:ext cx="2795894" cy="1384995"/>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Licenciement personnel ou disciplinaire</a:t>
            </a:r>
          </a:p>
        </p:txBody>
      </p:sp>
      <p:sp>
        <p:nvSpPr>
          <p:cNvPr id="9" name="ZoneTexte 8"/>
          <p:cNvSpPr txBox="1"/>
          <p:nvPr/>
        </p:nvSpPr>
        <p:spPr>
          <a:xfrm>
            <a:off x="0" y="6211669"/>
            <a:ext cx="2795894" cy="646331"/>
          </a:xfrm>
          <a:prstGeom prst="rect">
            <a:avLst/>
          </a:prstGeom>
          <a:noFill/>
          <a:ln>
            <a:noFill/>
          </a:ln>
        </p:spPr>
        <p:txBody>
          <a:bodyPr wrap="square" rtlCol="0">
            <a:spAutoFit/>
          </a:bodyPr>
          <a:lstStyle/>
          <a:p>
            <a:pPr algn="ctr"/>
            <a:r>
              <a:rPr lang="fr-FR" dirty="0" err="1">
                <a:solidFill>
                  <a:prstClr val="white"/>
                </a:solidFill>
                <a:latin typeface="Cambria" panose="02040503050406030204" pitchFamily="18" charset="0"/>
                <a:ea typeface="Cambria" panose="02040503050406030204" pitchFamily="18" charset="0"/>
              </a:rPr>
              <a:t>Cass</a:t>
            </a:r>
            <a:r>
              <a:rPr lang="fr-FR" dirty="0">
                <a:solidFill>
                  <a:prstClr val="white"/>
                </a:solidFill>
                <a:latin typeface="Cambria" panose="02040503050406030204" pitchFamily="18" charset="0"/>
                <a:ea typeface="Cambria" panose="02040503050406030204" pitchFamily="18" charset="0"/>
              </a:rPr>
              <a:t>. Soc., 23 juin 2021, n°19-21.651 F-D</a:t>
            </a:r>
          </a:p>
        </p:txBody>
      </p:sp>
    </p:spTree>
    <p:extLst>
      <p:ext uri="{BB962C8B-B14F-4D97-AF65-F5344CB8AC3E}">
        <p14:creationId xmlns:p14="http://schemas.microsoft.com/office/powerpoint/2010/main" val="32947301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79</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98167"/>
            <a:ext cx="2795894" cy="461665"/>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Nullité ? </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220077" y="1439549"/>
            <a:ext cx="8560675" cy="4219810"/>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En application de l'article 10, § 1, de la Convention de sauvegarde des droits de l'homme et des libertés fondamentales, lorsque le salarié présente des éléments de fait qui permettent de présumer qu'il a relaté ou témoigné de bonne foi de faits constitutifs d'un délit ou d'un crime, </a:t>
            </a:r>
            <a:r>
              <a:rPr lang="fr-FR" b="1" dirty="0">
                <a:solidFill>
                  <a:prstClr val="black"/>
                </a:solidFill>
                <a:latin typeface="Cambria" panose="02040503050406030204" pitchFamily="18" charset="0"/>
              </a:rPr>
              <a:t>il appartient à l'employeur de rapporter la preuve que sa décision de licencier est justifiée par des éléments objectifs étrangers à toute volonté de sanctionner</a:t>
            </a:r>
            <a:r>
              <a:rPr lang="fr-FR" dirty="0">
                <a:solidFill>
                  <a:prstClr val="black"/>
                </a:solidFill>
                <a:latin typeface="Cambria" panose="02040503050406030204" pitchFamily="18" charset="0"/>
              </a:rPr>
              <a:t> l'exercice, par le salarié, de son droit de signaler des conduites ou actes illicites.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NB: en l’espèce, la lettre de dénonciation du salarié était postérieure à sa convocation à un entretien préalable au licenciement.</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Cependant, le salarié soutenait avoir préalablement à sa convocation à un entretien préalable avisé sa hiérarchie des faits qu'il jugeait illicites et de son intention de procéder à un signalement.</a:t>
            </a:r>
          </a:p>
        </p:txBody>
      </p:sp>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Libertés fondamentales</a:t>
            </a:r>
          </a:p>
        </p:txBody>
      </p:sp>
      <p:sp>
        <p:nvSpPr>
          <p:cNvPr id="9" name="ZoneTexte 8"/>
          <p:cNvSpPr txBox="1"/>
          <p:nvPr/>
        </p:nvSpPr>
        <p:spPr>
          <a:xfrm>
            <a:off x="0" y="5657671"/>
            <a:ext cx="2795894" cy="646331"/>
          </a:xfrm>
          <a:prstGeom prst="rect">
            <a:avLst/>
          </a:prstGeom>
          <a:noFill/>
          <a:ln>
            <a:noFill/>
          </a:ln>
        </p:spPr>
        <p:txBody>
          <a:bodyPr wrap="square" rtlCol="0">
            <a:spAutoFit/>
          </a:bodyPr>
          <a:lstStyle/>
          <a:p>
            <a:pPr algn="ctr"/>
            <a:r>
              <a:rPr lang="fr-FR" dirty="0" err="1">
                <a:solidFill>
                  <a:prstClr val="white"/>
                </a:solidFill>
                <a:latin typeface="Cambria" panose="02040503050406030204" pitchFamily="18" charset="0"/>
                <a:ea typeface="Cambria" panose="02040503050406030204" pitchFamily="18" charset="0"/>
              </a:rPr>
              <a:t>Cass</a:t>
            </a:r>
            <a:r>
              <a:rPr lang="fr-FR" dirty="0">
                <a:solidFill>
                  <a:prstClr val="white"/>
                </a:solidFill>
                <a:latin typeface="Cambria" panose="02040503050406030204" pitchFamily="18" charset="0"/>
                <a:ea typeface="Cambria" panose="02040503050406030204" pitchFamily="18" charset="0"/>
              </a:rPr>
              <a:t>. Soc., 7 juillet 2021, n° 19-25.754</a:t>
            </a:r>
          </a:p>
        </p:txBody>
      </p:sp>
    </p:spTree>
    <p:extLst>
      <p:ext uri="{BB962C8B-B14F-4D97-AF65-F5344CB8AC3E}">
        <p14:creationId xmlns:p14="http://schemas.microsoft.com/office/powerpoint/2010/main" val="1546397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8</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013500"/>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Que doit contenir le DUERP ? </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429978"/>
            <a:ext cx="8560675" cy="5998052"/>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Ainsi, le DUERP doit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Répertorier l’ensemble des risques professionnels auxquels sont exposés les travailleurs</a:t>
            </a:r>
          </a:p>
          <a:p>
            <a:pPr lvl="1"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Assurer la traçabilité collective de ces expositions</a:t>
            </a:r>
          </a:p>
          <a:p>
            <a:pPr lvl="1"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Pour les entreprise </a:t>
            </a:r>
            <a:r>
              <a:rPr lang="fr-FR" u="sng" dirty="0">
                <a:solidFill>
                  <a:prstClr val="black"/>
                </a:solidFill>
                <a:latin typeface="Cambria" panose="02040503050406030204" pitchFamily="18" charset="0"/>
              </a:rPr>
              <a:t>&gt;</a:t>
            </a:r>
            <a:r>
              <a:rPr lang="fr-FR" dirty="0">
                <a:solidFill>
                  <a:prstClr val="black"/>
                </a:solidFill>
                <a:latin typeface="Cambria" panose="02040503050406030204" pitchFamily="18" charset="0"/>
              </a:rPr>
              <a:t> 50 salariés, comprendre un programme annuel de prévention des risques et d’amélioration des conditions de travail dont le contenu est renforcé :</a:t>
            </a:r>
          </a:p>
          <a:p>
            <a:pPr lvl="1"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1200150" lvl="2" indent="-285750" algn="just" eaLnBrk="0" fontAlgn="base" hangingPunct="0">
              <a:lnSpc>
                <a:spcPct val="107000"/>
              </a:lnSpc>
              <a:buClr>
                <a:srgbClr val="7030A0"/>
              </a:buClr>
              <a:buFont typeface="Arial" panose="020B0604020202020204" pitchFamily="34" charset="0"/>
              <a:buChar char="•"/>
              <a:defRPr/>
            </a:pPr>
            <a:r>
              <a:rPr lang="fr-FR" b="1" dirty="0">
                <a:solidFill>
                  <a:prstClr val="black"/>
                </a:solidFill>
                <a:latin typeface="Cambria" panose="02040503050406030204" pitchFamily="18" charset="0"/>
              </a:rPr>
              <a:t>Fixer la liste détaillée des mesures devant être prises au cours de l’année à venir </a:t>
            </a:r>
            <a:r>
              <a:rPr lang="fr-FR" dirty="0">
                <a:solidFill>
                  <a:prstClr val="black"/>
                </a:solidFill>
                <a:latin typeface="Cambria" panose="02040503050406030204" pitchFamily="18" charset="0"/>
              </a:rPr>
              <a:t>ainsi que, pour chaque mesure, ses conditions d’exécution, les indicateurs de résultat et l’estimation de son coût ; </a:t>
            </a:r>
          </a:p>
          <a:p>
            <a:pPr marL="1200150" lvl="2" indent="-285750" algn="just" eaLnBrk="0" fontAlgn="base" hangingPunct="0">
              <a:lnSpc>
                <a:spcPct val="107000"/>
              </a:lnSpc>
              <a:buClr>
                <a:srgbClr val="7030A0"/>
              </a:buClr>
              <a:buFont typeface="Arial" panose="020B0604020202020204" pitchFamily="34" charset="0"/>
              <a:buChar char="•"/>
              <a:defRPr/>
            </a:pPr>
            <a:r>
              <a:rPr lang="fr-FR" dirty="0">
                <a:solidFill>
                  <a:prstClr val="black"/>
                </a:solidFill>
                <a:latin typeface="Cambria" panose="02040503050406030204" pitchFamily="18" charset="0"/>
              </a:rPr>
              <a:t>Identifier les </a:t>
            </a:r>
            <a:r>
              <a:rPr lang="fr-FR" b="1" dirty="0">
                <a:solidFill>
                  <a:prstClr val="black"/>
                </a:solidFill>
                <a:latin typeface="Cambria" panose="02040503050406030204" pitchFamily="18" charset="0"/>
              </a:rPr>
              <a:t>ressources</a:t>
            </a:r>
            <a:r>
              <a:rPr lang="fr-FR" dirty="0">
                <a:solidFill>
                  <a:prstClr val="black"/>
                </a:solidFill>
                <a:latin typeface="Cambria" panose="02040503050406030204" pitchFamily="18" charset="0"/>
              </a:rPr>
              <a:t> de l’entreprise pouvant être mobilisées ;</a:t>
            </a:r>
          </a:p>
          <a:p>
            <a:pPr marL="1200150" lvl="2" indent="-285750" algn="just" eaLnBrk="0" fontAlgn="base" hangingPunct="0">
              <a:lnSpc>
                <a:spcPct val="107000"/>
              </a:lnSpc>
              <a:buClr>
                <a:srgbClr val="7030A0"/>
              </a:buClr>
              <a:buFont typeface="Arial" panose="020B0604020202020204" pitchFamily="34" charset="0"/>
              <a:buChar char="•"/>
              <a:defRPr/>
            </a:pPr>
            <a:r>
              <a:rPr lang="fr-FR" dirty="0">
                <a:solidFill>
                  <a:prstClr val="black"/>
                </a:solidFill>
                <a:latin typeface="Cambria" panose="02040503050406030204" pitchFamily="18" charset="0"/>
              </a:rPr>
              <a:t>Comprendre un </a:t>
            </a:r>
            <a:r>
              <a:rPr lang="fr-FR" b="1" dirty="0">
                <a:solidFill>
                  <a:prstClr val="black"/>
                </a:solidFill>
                <a:latin typeface="Cambria" panose="02040503050406030204" pitchFamily="18" charset="0"/>
              </a:rPr>
              <a:t>calendrier</a:t>
            </a:r>
            <a:r>
              <a:rPr lang="fr-FR" dirty="0">
                <a:solidFill>
                  <a:prstClr val="black"/>
                </a:solidFill>
                <a:latin typeface="Cambria" panose="02040503050406030204" pitchFamily="18" charset="0"/>
              </a:rPr>
              <a:t> de mise en œuvre.</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Pour les entreprises &lt; 50 salariés, comprendre une </a:t>
            </a:r>
            <a:r>
              <a:rPr lang="fr-FR" b="1" dirty="0">
                <a:solidFill>
                  <a:prstClr val="black"/>
                </a:solidFill>
                <a:latin typeface="Cambria" panose="02040503050406030204" pitchFamily="18" charset="0"/>
              </a:rPr>
              <a:t>liste des actions de prévention des risques et de protection des salariés</a:t>
            </a:r>
            <a:r>
              <a:rPr lang="fr-FR" dirty="0">
                <a:solidFill>
                  <a:prstClr val="black"/>
                </a:solidFill>
                <a:latin typeface="Cambria" panose="02040503050406030204" pitchFamily="18" charset="0"/>
              </a:rPr>
              <a:t>. Cette liste doit être présentée au CSE.</a:t>
            </a:r>
          </a:p>
        </p:txBody>
      </p:sp>
      <p:sp>
        <p:nvSpPr>
          <p:cNvPr id="19" name="ZoneTexte 18"/>
          <p:cNvSpPr txBox="1"/>
          <p:nvPr/>
        </p:nvSpPr>
        <p:spPr>
          <a:xfrm>
            <a:off x="0" y="61008"/>
            <a:ext cx="2795894" cy="523220"/>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Le DUERP</a:t>
            </a:r>
          </a:p>
        </p:txBody>
      </p:sp>
    </p:spTree>
    <p:extLst>
      <p:ext uri="{BB962C8B-B14F-4D97-AF65-F5344CB8AC3E}">
        <p14:creationId xmlns:p14="http://schemas.microsoft.com/office/powerpoint/2010/main" val="230936117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80</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98167"/>
            <a:ext cx="2795894" cy="461665"/>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Serment du salarié</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220077" y="2180456"/>
            <a:ext cx="8560675" cy="2737994"/>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Au regard de la liberté de pensée, de conscience et de religion protégée par l'article 9 de la Convention de sauvegarde des droits de l'homme et des libertés fondamentales, ne commet aucune faute un salarié, agent de surveillance de la régie autonome des transports parisiens (RATP), qui sollicite, lors de l'audience de prestation de serment, la possibilité de substituer à la formule « je le jure » celle d'un engagement solennel.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Il en résulte que son licenciement, prononcé pour faute au motif du refus de prêter serment et de l'impossibilité consécutive d'obtenir l'assermentation, est sans cause réelle et sérieuse</a:t>
            </a:r>
          </a:p>
        </p:txBody>
      </p:sp>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Libertés fondamentales</a:t>
            </a:r>
          </a:p>
        </p:txBody>
      </p:sp>
      <p:sp>
        <p:nvSpPr>
          <p:cNvPr id="9" name="ZoneTexte 8"/>
          <p:cNvSpPr txBox="1"/>
          <p:nvPr/>
        </p:nvSpPr>
        <p:spPr>
          <a:xfrm>
            <a:off x="0" y="5657671"/>
            <a:ext cx="2795894" cy="646331"/>
          </a:xfrm>
          <a:prstGeom prst="rect">
            <a:avLst/>
          </a:prstGeom>
          <a:noFill/>
          <a:ln>
            <a:noFill/>
          </a:ln>
        </p:spPr>
        <p:txBody>
          <a:bodyPr wrap="square" rtlCol="0">
            <a:spAutoFit/>
          </a:bodyPr>
          <a:lstStyle/>
          <a:p>
            <a:pPr algn="ctr"/>
            <a:r>
              <a:rPr lang="fr-FR" dirty="0" err="1">
                <a:solidFill>
                  <a:prstClr val="white"/>
                </a:solidFill>
                <a:latin typeface="Cambria" panose="02040503050406030204" pitchFamily="18" charset="0"/>
                <a:ea typeface="Cambria" panose="02040503050406030204" pitchFamily="18" charset="0"/>
              </a:rPr>
              <a:t>Cass</a:t>
            </a:r>
            <a:r>
              <a:rPr lang="fr-FR" dirty="0">
                <a:solidFill>
                  <a:prstClr val="white"/>
                </a:solidFill>
                <a:latin typeface="Cambria" panose="02040503050406030204" pitchFamily="18" charset="0"/>
                <a:ea typeface="Cambria" panose="02040503050406030204" pitchFamily="18" charset="0"/>
              </a:rPr>
              <a:t>. Soc., 7 juillet 2021, n° 20-16.206</a:t>
            </a:r>
          </a:p>
        </p:txBody>
      </p:sp>
    </p:spTree>
    <p:extLst>
      <p:ext uri="{BB962C8B-B14F-4D97-AF65-F5344CB8AC3E}">
        <p14:creationId xmlns:p14="http://schemas.microsoft.com/office/powerpoint/2010/main" val="49393585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81</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98167"/>
            <a:ext cx="2795894" cy="1200329"/>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Absence d’entretien au retour de la salariée = nullité ? </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220077" y="2921364"/>
            <a:ext cx="8560675" cy="1256178"/>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Il ne résulte d'aucun des textes invoqués dans la demande d'avis, ni de leur combinaison, que l'absence d'organisation de l'entretien prévu par l'article L.1225-27 du code du travail pourrait être, à elle seule, une cause de nullité d'un licenciement ultérieurement prononcé</a:t>
            </a:r>
          </a:p>
        </p:txBody>
      </p:sp>
      <p:sp>
        <p:nvSpPr>
          <p:cNvPr id="19" name="ZoneTexte 18"/>
          <p:cNvSpPr txBox="1"/>
          <p:nvPr/>
        </p:nvSpPr>
        <p:spPr>
          <a:xfrm>
            <a:off x="0" y="61008"/>
            <a:ext cx="2795894" cy="523220"/>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Congé maternité</a:t>
            </a:r>
          </a:p>
        </p:txBody>
      </p:sp>
      <p:sp>
        <p:nvSpPr>
          <p:cNvPr id="9" name="ZoneTexte 8"/>
          <p:cNvSpPr txBox="1"/>
          <p:nvPr/>
        </p:nvSpPr>
        <p:spPr>
          <a:xfrm>
            <a:off x="0" y="5657671"/>
            <a:ext cx="2795894" cy="646331"/>
          </a:xfrm>
          <a:prstGeom prst="rect">
            <a:avLst/>
          </a:prstGeom>
          <a:noFill/>
          <a:ln>
            <a:noFill/>
          </a:ln>
        </p:spPr>
        <p:txBody>
          <a:bodyPr wrap="square" rtlCol="0">
            <a:spAutoFit/>
          </a:bodyPr>
          <a:lstStyle/>
          <a:p>
            <a:pPr algn="ctr"/>
            <a:r>
              <a:rPr lang="fr-FR" dirty="0" err="1">
                <a:solidFill>
                  <a:prstClr val="white"/>
                </a:solidFill>
                <a:latin typeface="Cambria" panose="02040503050406030204" pitchFamily="18" charset="0"/>
                <a:ea typeface="Cambria" panose="02040503050406030204" pitchFamily="18" charset="0"/>
              </a:rPr>
              <a:t>Cass</a:t>
            </a:r>
            <a:r>
              <a:rPr lang="fr-FR" dirty="0">
                <a:solidFill>
                  <a:prstClr val="white"/>
                </a:solidFill>
                <a:latin typeface="Cambria" panose="02040503050406030204" pitchFamily="18" charset="0"/>
                <a:ea typeface="Cambria" panose="02040503050406030204" pitchFamily="18" charset="0"/>
              </a:rPr>
              <a:t>. Soc., 7 juillet 2021, pourvoi n° G2170011</a:t>
            </a:r>
          </a:p>
        </p:txBody>
      </p:sp>
    </p:spTree>
    <p:extLst>
      <p:ext uri="{BB962C8B-B14F-4D97-AF65-F5344CB8AC3E}">
        <p14:creationId xmlns:p14="http://schemas.microsoft.com/office/powerpoint/2010/main" val="175204113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82</a:t>
            </a:fld>
            <a:endParaRPr lang="fr-FR" dirty="0">
              <a:solidFill>
                <a:prstClr val="black">
                  <a:tint val="75000"/>
                </a:prstClr>
              </a:solidFill>
            </a:endParaRPr>
          </a:p>
        </p:txBody>
      </p:sp>
      <p:sp>
        <p:nvSpPr>
          <p:cNvPr id="6" name="ZoneTexte 5"/>
          <p:cNvSpPr txBox="1"/>
          <p:nvPr/>
        </p:nvSpPr>
        <p:spPr>
          <a:xfrm>
            <a:off x="2984241" y="3167389"/>
            <a:ext cx="6223518" cy="523220"/>
          </a:xfrm>
          <a:prstGeom prst="rect">
            <a:avLst/>
          </a:prstGeom>
          <a:noFill/>
          <a:ln>
            <a:noFill/>
          </a:ln>
        </p:spPr>
        <p:txBody>
          <a:bodyPr wrap="square" rtlCol="0" anchor="ctr">
            <a:spAutoFit/>
          </a:bodyPr>
          <a:lstStyle/>
          <a:p>
            <a:pPr algn="ctr"/>
            <a:r>
              <a:rPr lang="fr-FR" sz="2800" dirty="0">
                <a:solidFill>
                  <a:srgbClr val="7030A0"/>
                </a:solidFill>
                <a:latin typeface="Impact" panose="020B0806030902050204" pitchFamily="34" charset="0"/>
              </a:rPr>
              <a:t>Durée du travail</a:t>
            </a:r>
          </a:p>
        </p:txBody>
      </p:sp>
      <p:pic>
        <p:nvPicPr>
          <p:cNvPr id="7"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933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83</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98167"/>
            <a:ext cx="2795894" cy="461665"/>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Temps partiel</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220077" y="1735912"/>
            <a:ext cx="8560675" cy="3627083"/>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L’article L. 3121-10 du code du travail fixe la durée légale du travail effectif à trente-cinq heures par semaine civile.</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L'article L. 3123-17 du même code prévoit que les heures complémentaires ne peuvent avoir pour effet de porter la durée du travail accomplie par un salarié à temps partiel au niveau de la durée légale du travail ou de la durée fixée conventionnellement.</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Il résulte de la combinaison de ces deux textes qu'un contrat de travail à temps partiel doit être </a:t>
            </a:r>
            <a:r>
              <a:rPr lang="fr-FR" b="1" dirty="0">
                <a:solidFill>
                  <a:prstClr val="black"/>
                </a:solidFill>
                <a:latin typeface="Cambria" panose="02040503050406030204" pitchFamily="18" charset="0"/>
              </a:rPr>
              <a:t>requalifié en contrat de travail à temps complet</a:t>
            </a:r>
            <a:r>
              <a:rPr lang="fr-FR" dirty="0">
                <a:solidFill>
                  <a:prstClr val="black"/>
                </a:solidFill>
                <a:latin typeface="Cambria" panose="02040503050406030204" pitchFamily="18" charset="0"/>
              </a:rPr>
              <a:t>, lorsque le salarié travaille trente-cinq heures ou plus </a:t>
            </a:r>
            <a:r>
              <a:rPr lang="fr-FR" b="1" dirty="0">
                <a:solidFill>
                  <a:prstClr val="black"/>
                </a:solidFill>
                <a:latin typeface="Cambria" panose="02040503050406030204" pitchFamily="18" charset="0"/>
              </a:rPr>
              <a:t>au cours d'une semaine</a:t>
            </a:r>
            <a:r>
              <a:rPr lang="fr-FR" dirty="0">
                <a:solidFill>
                  <a:prstClr val="black"/>
                </a:solidFill>
                <a:latin typeface="Cambria" panose="02040503050406030204" pitchFamily="18" charset="0"/>
              </a:rPr>
              <a:t>, quand bien même le contrat aurait fixé la durée de travail </a:t>
            </a:r>
            <a:r>
              <a:rPr lang="fr-FR" u="sng" dirty="0">
                <a:solidFill>
                  <a:prstClr val="black"/>
                </a:solidFill>
                <a:latin typeface="Cambria" panose="02040503050406030204" pitchFamily="18" charset="0"/>
              </a:rPr>
              <a:t>convenue sur une période mensuelle</a:t>
            </a:r>
            <a:r>
              <a:rPr lang="fr-FR" dirty="0">
                <a:solidFill>
                  <a:prstClr val="black"/>
                </a:solidFill>
                <a:latin typeface="Cambria" panose="02040503050406030204" pitchFamily="18" charset="0"/>
              </a:rPr>
              <a:t>.</a:t>
            </a:r>
          </a:p>
        </p:txBody>
      </p:sp>
      <p:sp>
        <p:nvSpPr>
          <p:cNvPr id="19" name="ZoneTexte 18"/>
          <p:cNvSpPr txBox="1"/>
          <p:nvPr/>
        </p:nvSpPr>
        <p:spPr>
          <a:xfrm>
            <a:off x="0" y="61008"/>
            <a:ext cx="2795894" cy="523220"/>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Durée du travail</a:t>
            </a:r>
          </a:p>
        </p:txBody>
      </p:sp>
      <p:sp>
        <p:nvSpPr>
          <p:cNvPr id="9" name="ZoneTexte 8"/>
          <p:cNvSpPr txBox="1"/>
          <p:nvPr/>
        </p:nvSpPr>
        <p:spPr>
          <a:xfrm>
            <a:off x="0" y="5657671"/>
            <a:ext cx="2795894" cy="923330"/>
          </a:xfrm>
          <a:prstGeom prst="rect">
            <a:avLst/>
          </a:prstGeom>
          <a:noFill/>
          <a:ln>
            <a:noFill/>
          </a:ln>
        </p:spPr>
        <p:txBody>
          <a:bodyPr wrap="square" rtlCol="0">
            <a:spAutoFit/>
          </a:bodyPr>
          <a:lstStyle/>
          <a:p>
            <a:pPr algn="ctr"/>
            <a:r>
              <a:rPr lang="fr-FR" dirty="0" err="1">
                <a:solidFill>
                  <a:prstClr val="white"/>
                </a:solidFill>
                <a:latin typeface="Cambria" panose="02040503050406030204" pitchFamily="18" charset="0"/>
                <a:ea typeface="Cambria" panose="02040503050406030204" pitchFamily="18" charset="0"/>
              </a:rPr>
              <a:t>Cass</a:t>
            </a:r>
            <a:r>
              <a:rPr lang="fr-FR" dirty="0">
                <a:solidFill>
                  <a:prstClr val="white"/>
                </a:solidFill>
                <a:latin typeface="Cambria" panose="02040503050406030204" pitchFamily="18" charset="0"/>
                <a:ea typeface="Cambria" panose="02040503050406030204" pitchFamily="18" charset="0"/>
              </a:rPr>
              <a:t>. Soc., 15 septembre 2021, n° 19-19.563</a:t>
            </a:r>
          </a:p>
          <a:p>
            <a:pPr algn="ctr"/>
            <a:endParaRPr lang="fr-FR" dirty="0">
              <a:solidFill>
                <a:prstClr val="white"/>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7967000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84</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010087"/>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Temps de pause et temps de travail </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1901017"/>
            <a:ext cx="8560675" cy="3055965"/>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 premier arrêt rappelle qu’un temps de pause n’est pas considéré comme du temps de travail excepté dans le cas où le salarié reste, pendant la durée de sa pause, à la disposition de l’employeur, se conforme à ses instructions et ce, sans pouvoir vaquer à ses occupations personnelles.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 second arrêt rappelle quant à lui que la charge de la preuve du respect des temps de pause pèse sur l’employeur. </a:t>
            </a:r>
          </a:p>
          <a:p>
            <a:pPr marL="285750" indent="-285750" algn="just" eaLnBrk="0" fontAlgn="base" hangingPunct="0">
              <a:lnSpc>
                <a:spcPct val="107000"/>
              </a:lnSpc>
              <a:buClr>
                <a:srgbClr val="7030A0"/>
              </a:buClr>
              <a:buFont typeface="Wingdings" panose="05000000000000000000" pitchFamily="2" charset="2"/>
              <a:buChar cha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De ce fait, un accord collectif ne peut pas y déroger et prévoir que la pause est réputée prise pendant la vacation. </a:t>
            </a:r>
          </a:p>
        </p:txBody>
      </p:sp>
      <p:sp>
        <p:nvSpPr>
          <p:cNvPr id="19" name="ZoneTexte 18"/>
          <p:cNvSpPr txBox="1"/>
          <p:nvPr/>
        </p:nvSpPr>
        <p:spPr>
          <a:xfrm>
            <a:off x="0" y="61008"/>
            <a:ext cx="2795894" cy="523220"/>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Temps de travail</a:t>
            </a:r>
          </a:p>
        </p:txBody>
      </p:sp>
      <p:sp>
        <p:nvSpPr>
          <p:cNvPr id="9" name="ZoneTexte 8"/>
          <p:cNvSpPr txBox="1"/>
          <p:nvPr/>
        </p:nvSpPr>
        <p:spPr>
          <a:xfrm>
            <a:off x="0" y="5380672"/>
            <a:ext cx="2795894" cy="1477328"/>
          </a:xfrm>
          <a:prstGeom prst="rect">
            <a:avLst/>
          </a:prstGeom>
          <a:noFill/>
          <a:ln>
            <a:noFill/>
          </a:ln>
        </p:spPr>
        <p:txBody>
          <a:bodyPr wrap="square" rtlCol="0">
            <a:spAutoFit/>
          </a:bodyPr>
          <a:lstStyle/>
          <a:p>
            <a:pPr algn="ctr"/>
            <a:r>
              <a:rPr lang="fr-FR" dirty="0" err="1">
                <a:solidFill>
                  <a:prstClr val="white"/>
                </a:solidFill>
                <a:latin typeface="Cambria" panose="02040503050406030204" pitchFamily="18" charset="0"/>
                <a:ea typeface="Cambria" panose="02040503050406030204" pitchFamily="18" charset="0"/>
              </a:rPr>
              <a:t>Cass</a:t>
            </a:r>
            <a:r>
              <a:rPr lang="fr-FR" dirty="0">
                <a:solidFill>
                  <a:prstClr val="white"/>
                </a:solidFill>
                <a:latin typeface="Cambria" panose="02040503050406030204" pitchFamily="18" charset="0"/>
                <a:ea typeface="Cambria" panose="02040503050406030204" pitchFamily="18" charset="0"/>
              </a:rPr>
              <a:t>. Soc., 2 juin 2021, n°19-15.468 F-D</a:t>
            </a:r>
          </a:p>
          <a:p>
            <a:pPr algn="ctr"/>
            <a:r>
              <a:rPr lang="fr-FR" dirty="0">
                <a:solidFill>
                  <a:prstClr val="white"/>
                </a:solidFill>
                <a:latin typeface="Cambria" panose="02040503050406030204" pitchFamily="18" charset="0"/>
                <a:ea typeface="Cambria" panose="02040503050406030204" pitchFamily="18" charset="0"/>
              </a:rPr>
              <a:t>et</a:t>
            </a:r>
          </a:p>
          <a:p>
            <a:pPr algn="ctr"/>
            <a:r>
              <a:rPr lang="fr-FR" dirty="0" err="1">
                <a:solidFill>
                  <a:prstClr val="white"/>
                </a:solidFill>
                <a:latin typeface="Cambria" panose="02040503050406030204" pitchFamily="18" charset="0"/>
                <a:ea typeface="Cambria" panose="02040503050406030204" pitchFamily="18" charset="0"/>
              </a:rPr>
              <a:t>Cass</a:t>
            </a:r>
            <a:r>
              <a:rPr lang="fr-FR" dirty="0">
                <a:solidFill>
                  <a:prstClr val="white"/>
                </a:solidFill>
                <a:latin typeface="Cambria" panose="02040503050406030204" pitchFamily="18" charset="0"/>
                <a:ea typeface="Cambria" panose="02040503050406030204" pitchFamily="18" charset="0"/>
              </a:rPr>
              <a:t>. Soc., 30 juin 2021, n°19-15.264 FB</a:t>
            </a:r>
          </a:p>
        </p:txBody>
      </p:sp>
    </p:spTree>
    <p:extLst>
      <p:ext uri="{BB962C8B-B14F-4D97-AF65-F5344CB8AC3E}">
        <p14:creationId xmlns:p14="http://schemas.microsoft.com/office/powerpoint/2010/main" val="360356778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85</a:t>
            </a:fld>
            <a:endParaRPr lang="fr-FR" dirty="0">
              <a:solidFill>
                <a:prstClr val="black">
                  <a:tint val="75000"/>
                </a:prstClr>
              </a:solidFill>
            </a:endParaRPr>
          </a:p>
        </p:txBody>
      </p:sp>
      <p:sp>
        <p:nvSpPr>
          <p:cNvPr id="6" name="ZoneTexte 5"/>
          <p:cNvSpPr txBox="1"/>
          <p:nvPr/>
        </p:nvSpPr>
        <p:spPr>
          <a:xfrm>
            <a:off x="2984241" y="3167389"/>
            <a:ext cx="6223518" cy="523220"/>
          </a:xfrm>
          <a:prstGeom prst="rect">
            <a:avLst/>
          </a:prstGeom>
          <a:noFill/>
          <a:ln>
            <a:noFill/>
          </a:ln>
        </p:spPr>
        <p:txBody>
          <a:bodyPr wrap="square" rtlCol="0" anchor="ctr">
            <a:spAutoFit/>
          </a:bodyPr>
          <a:lstStyle/>
          <a:p>
            <a:pPr algn="ctr"/>
            <a:r>
              <a:rPr lang="fr-FR" sz="2800" dirty="0">
                <a:solidFill>
                  <a:srgbClr val="7030A0"/>
                </a:solidFill>
                <a:latin typeface="Impact" panose="020B0806030902050204" pitchFamily="34" charset="0"/>
              </a:rPr>
              <a:t>Rémunération</a:t>
            </a:r>
          </a:p>
        </p:txBody>
      </p:sp>
      <p:pic>
        <p:nvPicPr>
          <p:cNvPr id="7"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7779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86</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98167"/>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Accord collectif et rémunération</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220077" y="1735914"/>
            <a:ext cx="8560675" cy="3627083"/>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Sauf disposition légale contraire (i.e. accord de performance collective), </a:t>
            </a:r>
            <a:r>
              <a:rPr lang="fr-FR" b="1" dirty="0">
                <a:solidFill>
                  <a:prstClr val="black"/>
                </a:solidFill>
                <a:latin typeface="Cambria" panose="02040503050406030204" pitchFamily="18" charset="0"/>
              </a:rPr>
              <a:t>un accord collectif ne peut permettre à un employeur de procéder à la modification du contrat de travail sans recueillir l'accord exprès du salarié</a:t>
            </a:r>
            <a:r>
              <a:rPr lang="fr-FR" dirty="0">
                <a:solidFill>
                  <a:prstClr val="black"/>
                </a:solidFill>
                <a:latin typeface="Cambria" panose="02040503050406030204" pitchFamily="18" charset="0"/>
              </a:rPr>
              <a:t>.</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En l’espèce: </a:t>
            </a:r>
          </a:p>
          <a:p>
            <a:pPr marL="285750" indent="-285750" algn="just" eaLnBrk="0" fontAlgn="base" hangingPunct="0">
              <a:lnSpc>
                <a:spcPct val="107000"/>
              </a:lnSpc>
              <a:buClr>
                <a:srgbClr val="7030A0"/>
              </a:buClr>
              <a:buFontTx/>
              <a:buChar char="-"/>
              <a:defRPr/>
            </a:pPr>
            <a:r>
              <a:rPr lang="fr-FR" dirty="0">
                <a:solidFill>
                  <a:prstClr val="black"/>
                </a:solidFill>
                <a:latin typeface="Cambria" panose="02040503050406030204" pitchFamily="18" charset="0"/>
              </a:rPr>
              <a:t>auparavant, la rémunération brute mensuelle du salarié était fixée de façon forfaitaire, hors toutes primes ou indemnités </a:t>
            </a:r>
          </a:p>
          <a:p>
            <a:pPr marL="285750" indent="-285750" algn="just" eaLnBrk="0" fontAlgn="base" hangingPunct="0">
              <a:lnSpc>
                <a:spcPct val="107000"/>
              </a:lnSpc>
              <a:buClr>
                <a:srgbClr val="7030A0"/>
              </a:buClr>
              <a:buFontTx/>
              <a:buChar char="-"/>
              <a:defRPr/>
            </a:pPr>
            <a:r>
              <a:rPr lang="fr-FR" dirty="0">
                <a:solidFill>
                  <a:prstClr val="black"/>
                </a:solidFill>
                <a:latin typeface="Cambria" panose="02040503050406030204" pitchFamily="18" charset="0"/>
              </a:rPr>
              <a:t>Puis cette rémunération été scindée en un salaire de base dont le taux était diminué pour y intégrer une prime d'ancienneté</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285750" indent="-285750" algn="just" eaLnBrk="0" fontAlgn="base" hangingPunct="0">
              <a:lnSpc>
                <a:spcPct val="107000"/>
              </a:lnSpc>
              <a:buClr>
                <a:srgbClr val="7030A0"/>
              </a:buClr>
              <a:buFont typeface="Symbol" pitchFamily="2" charset="2"/>
              <a:buChar char="Þ"/>
              <a:defRPr/>
            </a:pPr>
            <a:r>
              <a:rPr lang="fr-FR" dirty="0">
                <a:solidFill>
                  <a:prstClr val="black"/>
                </a:solidFill>
                <a:latin typeface="Cambria" panose="02040503050406030204" pitchFamily="18" charset="0"/>
              </a:rPr>
              <a:t>La Cour d’appel en a exactement déduit que le mode de rémunération contractuelle de l'intéressé </a:t>
            </a:r>
            <a:r>
              <a:rPr lang="fr-FR" b="1" dirty="0">
                <a:solidFill>
                  <a:prstClr val="black"/>
                </a:solidFill>
                <a:latin typeface="Cambria" panose="02040503050406030204" pitchFamily="18" charset="0"/>
              </a:rPr>
              <a:t>avait été modifié dans sa structure </a:t>
            </a:r>
            <a:r>
              <a:rPr lang="fr-FR" dirty="0">
                <a:solidFill>
                  <a:prstClr val="black"/>
                </a:solidFill>
                <a:latin typeface="Cambria" panose="02040503050406030204" pitchFamily="18" charset="0"/>
              </a:rPr>
              <a:t>sans son accord.</a:t>
            </a:r>
          </a:p>
        </p:txBody>
      </p:sp>
      <p:sp>
        <p:nvSpPr>
          <p:cNvPr id="19" name="ZoneTexte 18"/>
          <p:cNvSpPr txBox="1"/>
          <p:nvPr/>
        </p:nvSpPr>
        <p:spPr>
          <a:xfrm>
            <a:off x="0" y="61008"/>
            <a:ext cx="2795894" cy="523220"/>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Rémunération</a:t>
            </a:r>
          </a:p>
        </p:txBody>
      </p:sp>
      <p:sp>
        <p:nvSpPr>
          <p:cNvPr id="9" name="ZoneTexte 8"/>
          <p:cNvSpPr txBox="1"/>
          <p:nvPr/>
        </p:nvSpPr>
        <p:spPr>
          <a:xfrm>
            <a:off x="0" y="5657671"/>
            <a:ext cx="2795894" cy="923330"/>
          </a:xfrm>
          <a:prstGeom prst="rect">
            <a:avLst/>
          </a:prstGeom>
          <a:noFill/>
          <a:ln>
            <a:noFill/>
          </a:ln>
        </p:spPr>
        <p:txBody>
          <a:bodyPr wrap="square" rtlCol="0">
            <a:spAutoFit/>
          </a:bodyPr>
          <a:lstStyle/>
          <a:p>
            <a:pPr algn="ctr"/>
            <a:r>
              <a:rPr lang="fr-FR" dirty="0" err="1">
                <a:solidFill>
                  <a:prstClr val="white"/>
                </a:solidFill>
                <a:latin typeface="Cambria" panose="02040503050406030204" pitchFamily="18" charset="0"/>
                <a:ea typeface="Cambria" panose="02040503050406030204" pitchFamily="18" charset="0"/>
              </a:rPr>
              <a:t>Cass</a:t>
            </a:r>
            <a:r>
              <a:rPr lang="fr-FR" dirty="0">
                <a:solidFill>
                  <a:prstClr val="white"/>
                </a:solidFill>
                <a:latin typeface="Cambria" panose="02040503050406030204" pitchFamily="18" charset="0"/>
                <a:ea typeface="Cambria" panose="02040503050406030204" pitchFamily="18" charset="0"/>
              </a:rPr>
              <a:t>. Soc., 15 septembre 2021, n° 19-15.732</a:t>
            </a:r>
          </a:p>
          <a:p>
            <a:pPr algn="ctr"/>
            <a:endParaRPr lang="fr-FR" dirty="0">
              <a:solidFill>
                <a:prstClr val="white"/>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00735738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87</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2944966"/>
            <a:ext cx="2795894" cy="1200329"/>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Versement d’une prime de heures supplémentaires</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2910560"/>
            <a:ext cx="8560675" cy="1277786"/>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 versement de primes ne peut tenir lieu de paiement d’heures supplémentaires puisque, en dehors de la majoration salariale liée aux heures supplémentaires, ces dernières doivent être exécutées dans le cadre d’un contingent annuel et peuvent ouvrir droit à un repos compensateur.</a:t>
            </a:r>
          </a:p>
        </p:txBody>
      </p:sp>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Heures supplémentaires</a:t>
            </a:r>
          </a:p>
        </p:txBody>
      </p:sp>
      <p:sp>
        <p:nvSpPr>
          <p:cNvPr id="9" name="ZoneTexte 8"/>
          <p:cNvSpPr txBox="1"/>
          <p:nvPr/>
        </p:nvSpPr>
        <p:spPr>
          <a:xfrm>
            <a:off x="0" y="6075146"/>
            <a:ext cx="2795894" cy="646331"/>
          </a:xfrm>
          <a:prstGeom prst="rect">
            <a:avLst/>
          </a:prstGeom>
          <a:noFill/>
          <a:ln>
            <a:noFill/>
          </a:ln>
        </p:spPr>
        <p:txBody>
          <a:bodyPr wrap="square" rtlCol="0">
            <a:spAutoFit/>
          </a:bodyPr>
          <a:lstStyle/>
          <a:p>
            <a:pPr algn="ctr"/>
            <a:r>
              <a:rPr lang="fr-FR" dirty="0" err="1">
                <a:solidFill>
                  <a:prstClr val="white"/>
                </a:solidFill>
                <a:latin typeface="Cambria" panose="02040503050406030204" pitchFamily="18" charset="0"/>
                <a:ea typeface="Cambria" panose="02040503050406030204" pitchFamily="18" charset="0"/>
              </a:rPr>
              <a:t>Cass</a:t>
            </a:r>
            <a:r>
              <a:rPr lang="fr-FR" dirty="0">
                <a:solidFill>
                  <a:prstClr val="white"/>
                </a:solidFill>
                <a:latin typeface="Cambria" panose="02040503050406030204" pitchFamily="18" charset="0"/>
                <a:ea typeface="Cambria" panose="02040503050406030204" pitchFamily="18" charset="0"/>
              </a:rPr>
              <a:t>. Soc., 30 juin 2021, n°19-25.222 F-D</a:t>
            </a:r>
          </a:p>
        </p:txBody>
      </p:sp>
    </p:spTree>
    <p:extLst>
      <p:ext uri="{BB962C8B-B14F-4D97-AF65-F5344CB8AC3E}">
        <p14:creationId xmlns:p14="http://schemas.microsoft.com/office/powerpoint/2010/main" val="386916814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88</a:t>
            </a:fld>
            <a:endParaRPr lang="fr-FR" dirty="0">
              <a:solidFill>
                <a:prstClr val="black">
                  <a:tint val="75000"/>
                </a:prstClr>
              </a:solidFill>
            </a:endParaRPr>
          </a:p>
        </p:txBody>
      </p:sp>
      <p:sp>
        <p:nvSpPr>
          <p:cNvPr id="6" name="ZoneTexte 5"/>
          <p:cNvSpPr txBox="1"/>
          <p:nvPr/>
        </p:nvSpPr>
        <p:spPr>
          <a:xfrm>
            <a:off x="2984241" y="3167389"/>
            <a:ext cx="6223518" cy="523220"/>
          </a:xfrm>
          <a:prstGeom prst="rect">
            <a:avLst/>
          </a:prstGeom>
          <a:noFill/>
          <a:ln>
            <a:noFill/>
          </a:ln>
        </p:spPr>
        <p:txBody>
          <a:bodyPr wrap="square" rtlCol="0" anchor="ctr">
            <a:spAutoFit/>
          </a:bodyPr>
          <a:lstStyle/>
          <a:p>
            <a:pPr algn="ctr"/>
            <a:r>
              <a:rPr lang="fr-FR" sz="2800" dirty="0">
                <a:solidFill>
                  <a:srgbClr val="7030A0"/>
                </a:solidFill>
                <a:latin typeface="Impact" panose="020B0806030902050204" pitchFamily="34" charset="0"/>
              </a:rPr>
              <a:t>CSE</a:t>
            </a:r>
          </a:p>
        </p:txBody>
      </p:sp>
      <p:pic>
        <p:nvPicPr>
          <p:cNvPr id="7"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748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89</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98167"/>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Etablissements distincts</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sp>
        <p:nvSpPr>
          <p:cNvPr id="10" name="ZoneTexte 9"/>
          <p:cNvSpPr txBox="1"/>
          <p:nvPr/>
        </p:nvSpPr>
        <p:spPr>
          <a:xfrm>
            <a:off x="3148640" y="402246"/>
            <a:ext cx="8560675" cy="6294415"/>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En l'absence d'accord, le périmètre des établissements distincts est fixé compte tenu de </a:t>
            </a:r>
            <a:r>
              <a:rPr lang="fr-FR" b="1" dirty="0">
                <a:solidFill>
                  <a:prstClr val="black"/>
                </a:solidFill>
                <a:latin typeface="Cambria" panose="02040503050406030204" pitchFamily="18" charset="0"/>
              </a:rPr>
              <a:t>l'autonomie de gestion du responsable de l'établissement</a:t>
            </a:r>
            <a:r>
              <a:rPr lang="fr-FR" dirty="0">
                <a:solidFill>
                  <a:prstClr val="black"/>
                </a:solidFill>
                <a:latin typeface="Cambria" panose="02040503050406030204" pitchFamily="18" charset="0"/>
              </a:rPr>
              <a:t>, notamment en matière de </a:t>
            </a:r>
            <a:r>
              <a:rPr lang="fr-FR" b="1" dirty="0">
                <a:solidFill>
                  <a:prstClr val="black"/>
                </a:solidFill>
                <a:latin typeface="Cambria" panose="02040503050406030204" pitchFamily="18" charset="0"/>
              </a:rPr>
              <a:t>gestion du personnel</a:t>
            </a:r>
            <a:r>
              <a:rPr lang="fr-FR" dirty="0">
                <a:solidFill>
                  <a:prstClr val="black"/>
                </a:solidFill>
                <a:latin typeface="Cambria" panose="02040503050406030204" pitchFamily="18" charset="0"/>
              </a:rPr>
              <a:t>.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Il en résulte que caractérise un établissement distinct l'établissement qui présente, notamment en raison de l'étendue des </a:t>
            </a:r>
            <a:r>
              <a:rPr lang="fr-FR" b="1" dirty="0">
                <a:solidFill>
                  <a:prstClr val="black"/>
                </a:solidFill>
                <a:latin typeface="Cambria" panose="02040503050406030204" pitchFamily="18" charset="0"/>
              </a:rPr>
              <a:t>délégations de compétence </a:t>
            </a:r>
            <a:r>
              <a:rPr lang="fr-FR" dirty="0">
                <a:solidFill>
                  <a:prstClr val="black"/>
                </a:solidFill>
                <a:latin typeface="Cambria" panose="02040503050406030204" pitchFamily="18" charset="0"/>
              </a:rPr>
              <a:t>dont dispose son responsable, une autonomie suffisante en ce qui concerne la gestion du personnel et l'exécution du service.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Le DIRECCTE (DREETS) et le juge doivent examiner les documents fournis par l'employeur d’une part, et par les organisations syndicales d’autre part.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La </a:t>
            </a:r>
            <a:r>
              <a:rPr lang="fr-FR" b="1" dirty="0">
                <a:solidFill>
                  <a:prstClr val="black"/>
                </a:solidFill>
                <a:latin typeface="Cambria" panose="02040503050406030204" pitchFamily="18" charset="0"/>
              </a:rPr>
              <a:t>centralisation de fonctions support </a:t>
            </a:r>
            <a:r>
              <a:rPr lang="fr-FR" dirty="0">
                <a:solidFill>
                  <a:prstClr val="black"/>
                </a:solidFill>
                <a:latin typeface="Cambria" panose="02040503050406030204" pitchFamily="18" charset="0"/>
              </a:rPr>
              <a:t>ou l'existence de </a:t>
            </a:r>
            <a:r>
              <a:rPr lang="fr-FR" b="1" dirty="0">
                <a:solidFill>
                  <a:prstClr val="black"/>
                </a:solidFill>
                <a:latin typeface="Cambria" panose="02040503050406030204" pitchFamily="18" charset="0"/>
              </a:rPr>
              <a:t>procédures de gestion définies au niveau du siège</a:t>
            </a:r>
            <a:r>
              <a:rPr lang="fr-FR" dirty="0">
                <a:solidFill>
                  <a:prstClr val="black"/>
                </a:solidFill>
                <a:latin typeface="Cambria" panose="02040503050406030204" pitchFamily="18" charset="0"/>
              </a:rPr>
              <a:t> ne sont pas de nature à exclure en elles-mêmes l'autonomie de gestion des responsables d'établissement.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Le tribunal judiciaire doit rechercher, si les directeurs des établissements concernés ont effectivement une autonomie de décision suffisante en ce qui concerne la gestion du personnel et l'exécution du service, et si la reconnaissance à ce niveau d'établissements distincts pour la mise en place des CSE est </a:t>
            </a:r>
            <a:r>
              <a:rPr lang="fr-FR" b="1" dirty="0">
                <a:solidFill>
                  <a:prstClr val="black"/>
                </a:solidFill>
                <a:latin typeface="Cambria" panose="02040503050406030204" pitchFamily="18" charset="0"/>
              </a:rPr>
              <a:t>de nature à permettre l'exercice effectif des prérogatives de l'institution représentative du personnel</a:t>
            </a:r>
            <a:r>
              <a:rPr lang="fr-FR" dirty="0">
                <a:solidFill>
                  <a:prstClr val="black"/>
                </a:solidFill>
                <a:latin typeface="Cambria" panose="02040503050406030204" pitchFamily="18" charset="0"/>
              </a:rPr>
              <a:t>. </a:t>
            </a:r>
          </a:p>
        </p:txBody>
      </p:sp>
      <p:sp>
        <p:nvSpPr>
          <p:cNvPr id="19" name="ZoneTexte 18"/>
          <p:cNvSpPr txBox="1"/>
          <p:nvPr/>
        </p:nvSpPr>
        <p:spPr>
          <a:xfrm>
            <a:off x="0" y="61008"/>
            <a:ext cx="2795894" cy="523220"/>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CSE</a:t>
            </a:r>
          </a:p>
        </p:txBody>
      </p:sp>
      <p:sp>
        <p:nvSpPr>
          <p:cNvPr id="9" name="ZoneTexte 8"/>
          <p:cNvSpPr txBox="1"/>
          <p:nvPr/>
        </p:nvSpPr>
        <p:spPr>
          <a:xfrm>
            <a:off x="0" y="5657671"/>
            <a:ext cx="2795894" cy="646331"/>
          </a:xfrm>
          <a:prstGeom prst="rect">
            <a:avLst/>
          </a:prstGeom>
          <a:noFill/>
          <a:ln>
            <a:noFill/>
          </a:ln>
        </p:spPr>
        <p:txBody>
          <a:bodyPr wrap="square" rtlCol="0">
            <a:spAutoFit/>
          </a:bodyPr>
          <a:lstStyle/>
          <a:p>
            <a:pPr algn="ctr"/>
            <a:r>
              <a:rPr lang="fr-FR" dirty="0">
                <a:solidFill>
                  <a:prstClr val="white"/>
                </a:solidFill>
                <a:latin typeface="Cambria" panose="02040503050406030204" pitchFamily="18" charset="0"/>
                <a:ea typeface="Cambria" panose="02040503050406030204" pitchFamily="18" charset="0"/>
              </a:rPr>
              <a:t>Cass. Soc., 9 juin 2021, n° 19-23.153</a:t>
            </a:r>
          </a:p>
        </p:txBody>
      </p:sp>
    </p:spTree>
    <p:extLst>
      <p:ext uri="{BB962C8B-B14F-4D97-AF65-F5344CB8AC3E}">
        <p14:creationId xmlns:p14="http://schemas.microsoft.com/office/powerpoint/2010/main" val="3723681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9</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2828835"/>
            <a:ext cx="2795894" cy="1200329"/>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Comment s’effectue l’évaluation des risques ?</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1829344"/>
            <a:ext cx="8560675" cy="3627147"/>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L’évaluation des risques s’effectue désormais avec la collaboration de divers acteurs :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Le </a:t>
            </a:r>
            <a:r>
              <a:rPr lang="fr-FR" b="1" dirty="0">
                <a:solidFill>
                  <a:prstClr val="black"/>
                </a:solidFill>
                <a:latin typeface="Cambria" panose="02040503050406030204" pitchFamily="18" charset="0"/>
              </a:rPr>
              <a:t>CSE</a:t>
            </a:r>
            <a:r>
              <a:rPr lang="fr-FR" dirty="0">
                <a:solidFill>
                  <a:prstClr val="black"/>
                </a:solidFill>
                <a:latin typeface="Cambria" panose="02040503050406030204" pitchFamily="18" charset="0"/>
              </a:rPr>
              <a:t> et la </a:t>
            </a:r>
            <a:r>
              <a:rPr lang="fr-FR" b="1" dirty="0">
                <a:solidFill>
                  <a:prstClr val="black"/>
                </a:solidFill>
                <a:latin typeface="Cambria" panose="02040503050406030204" pitchFamily="18" charset="0"/>
              </a:rPr>
              <a:t>CSSCT</a:t>
            </a:r>
            <a:r>
              <a:rPr lang="fr-FR" dirty="0">
                <a:solidFill>
                  <a:prstClr val="black"/>
                </a:solidFill>
                <a:latin typeface="Cambria" panose="02040503050406030204" pitchFamily="18" charset="0"/>
              </a:rPr>
              <a:t> s’ils existent</a:t>
            </a:r>
          </a:p>
          <a:p>
            <a:pPr lvl="1"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Le ou les salariés compétents, également appelés « responsables prévention » / « préventeurs »</a:t>
            </a:r>
          </a:p>
          <a:p>
            <a:pPr lvl="1"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Le service de prévention et de santé au travail auquel l’employeur adhère</a:t>
            </a:r>
          </a:p>
          <a:p>
            <a:pPr lvl="1"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marL="742950" lvl="1" indent="-285750" algn="just" eaLnBrk="0" fontAlgn="base" hangingPunct="0">
              <a:lnSpc>
                <a:spcPct val="107000"/>
              </a:lnSpc>
              <a:buClr>
                <a:srgbClr val="7030A0"/>
              </a:buClr>
              <a:buFont typeface="Courier New" panose="02070309020205020404" pitchFamily="49" charset="0"/>
              <a:buChar char="o"/>
              <a:defRPr/>
            </a:pPr>
            <a:r>
              <a:rPr lang="fr-FR" dirty="0">
                <a:solidFill>
                  <a:prstClr val="black"/>
                </a:solidFill>
                <a:latin typeface="Cambria" panose="02040503050406030204" pitchFamily="18" charset="0"/>
              </a:rPr>
              <a:t>Eventuellement, des personnes et organismes extérieurs (au sein de la branche, ANACT…)</a:t>
            </a:r>
          </a:p>
        </p:txBody>
      </p:sp>
      <p:sp>
        <p:nvSpPr>
          <p:cNvPr id="19" name="ZoneTexte 18"/>
          <p:cNvSpPr txBox="1"/>
          <p:nvPr/>
        </p:nvSpPr>
        <p:spPr>
          <a:xfrm>
            <a:off x="0" y="61008"/>
            <a:ext cx="2795894" cy="523220"/>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Le DUERP</a:t>
            </a:r>
          </a:p>
        </p:txBody>
      </p:sp>
    </p:spTree>
    <p:extLst>
      <p:ext uri="{BB962C8B-B14F-4D97-AF65-F5344CB8AC3E}">
        <p14:creationId xmlns:p14="http://schemas.microsoft.com/office/powerpoint/2010/main" val="152805057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90</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98167"/>
            <a:ext cx="2795894" cy="461665"/>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Suppléance</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148640" y="2773181"/>
            <a:ext cx="8560675" cy="1552541"/>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Les dispositions du code du travail, autorisant le remplacement par un suppléant du titulaire d'un mandat momentanément empêché de l'exercer ou du titulaire d'un mandat qui vient à cesser ses fonctions </a:t>
            </a:r>
            <a:r>
              <a:rPr lang="fr-FR" b="1" dirty="0">
                <a:solidFill>
                  <a:prstClr val="black"/>
                </a:solidFill>
                <a:latin typeface="Cambria" panose="02040503050406030204" pitchFamily="18" charset="0"/>
              </a:rPr>
              <a:t>ne s'appliquent pas à un salarié élu qui est privé de son mandat par l'annulation de son élection </a:t>
            </a:r>
            <a:r>
              <a:rPr lang="fr-FR" dirty="0">
                <a:solidFill>
                  <a:prstClr val="black"/>
                </a:solidFill>
                <a:latin typeface="Cambria" panose="02040503050406030204" pitchFamily="18" charset="0"/>
              </a:rPr>
              <a:t>(en l’occurrence, en raison du non-respect des règles de représentation équilibrée H/F)</a:t>
            </a:r>
          </a:p>
        </p:txBody>
      </p:sp>
      <p:sp>
        <p:nvSpPr>
          <p:cNvPr id="19" name="ZoneTexte 18"/>
          <p:cNvSpPr txBox="1"/>
          <p:nvPr/>
        </p:nvSpPr>
        <p:spPr>
          <a:xfrm>
            <a:off x="0" y="61008"/>
            <a:ext cx="2795894" cy="523220"/>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CSE</a:t>
            </a:r>
          </a:p>
        </p:txBody>
      </p:sp>
      <p:sp>
        <p:nvSpPr>
          <p:cNvPr id="9" name="ZoneTexte 8"/>
          <p:cNvSpPr txBox="1"/>
          <p:nvPr/>
        </p:nvSpPr>
        <p:spPr>
          <a:xfrm>
            <a:off x="0" y="5657671"/>
            <a:ext cx="2795894" cy="646331"/>
          </a:xfrm>
          <a:prstGeom prst="rect">
            <a:avLst/>
          </a:prstGeom>
          <a:noFill/>
          <a:ln>
            <a:noFill/>
          </a:ln>
        </p:spPr>
        <p:txBody>
          <a:bodyPr wrap="square" rtlCol="0">
            <a:spAutoFit/>
          </a:bodyPr>
          <a:lstStyle/>
          <a:p>
            <a:pPr algn="ctr"/>
            <a:r>
              <a:rPr lang="fr-FR" dirty="0" err="1">
                <a:solidFill>
                  <a:prstClr val="white"/>
                </a:solidFill>
                <a:latin typeface="Cambria" panose="02040503050406030204" pitchFamily="18" charset="0"/>
                <a:ea typeface="Cambria" panose="02040503050406030204" pitchFamily="18" charset="0"/>
              </a:rPr>
              <a:t>Cass</a:t>
            </a:r>
            <a:r>
              <a:rPr lang="fr-FR" dirty="0">
                <a:solidFill>
                  <a:prstClr val="white"/>
                </a:solidFill>
                <a:latin typeface="Cambria" panose="02040503050406030204" pitchFamily="18" charset="0"/>
                <a:ea typeface="Cambria" panose="02040503050406030204" pitchFamily="18" charset="0"/>
              </a:rPr>
              <a:t>. Soc., 22 septembre 2021, n° 20-16.859</a:t>
            </a:r>
          </a:p>
        </p:txBody>
      </p:sp>
    </p:spTree>
    <p:extLst>
      <p:ext uri="{BB962C8B-B14F-4D97-AF65-F5344CB8AC3E}">
        <p14:creationId xmlns:p14="http://schemas.microsoft.com/office/powerpoint/2010/main" val="316452453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91</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98167"/>
            <a:ext cx="2795894" cy="461665"/>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Electeur / éligible</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205793" y="1439548"/>
            <a:ext cx="8560675" cy="4219810"/>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QPC = les dispositions du Code du travail, privant certains travailleurs de la qualité d'électeur aux élections professionnelles, et n'encadrant pas mieux les conditions de cette exclusion et en ne les distinguant pas des conditions pour n'être pas éligibles, ne méconnaît-elle pas le principe de participation des travailleurs issu du préambule de la Constitution du 27 octobre 1946 ?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La Cour de cassation accepte de transmettre cette QPC au Conseil constitutionnel :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lvl="1" algn="just" eaLnBrk="0" fontAlgn="base" hangingPunct="0">
              <a:lnSpc>
                <a:spcPct val="107000"/>
              </a:lnSpc>
              <a:buClr>
                <a:srgbClr val="7030A0"/>
              </a:buClr>
              <a:defRPr/>
            </a:pPr>
            <a:r>
              <a:rPr lang="fr-FR" i="1" dirty="0">
                <a:solidFill>
                  <a:prstClr val="black"/>
                </a:solidFill>
                <a:latin typeface="Cambria" panose="02040503050406030204" pitchFamily="18" charset="0"/>
              </a:rPr>
              <a:t>« Ainsi interprété, l'article L. 2314-18 du code du travail, en ce qu'il écarte les personnes inéligibles en application de l'article L. 2314-19 du même code de la possibilité de participer en tant qu'électeur à l'élection des membres du comité social et économique, </a:t>
            </a:r>
            <a:r>
              <a:rPr lang="fr-FR" b="1" i="1" dirty="0">
                <a:solidFill>
                  <a:prstClr val="black"/>
                </a:solidFill>
                <a:latin typeface="Cambria" panose="02040503050406030204" pitchFamily="18" charset="0"/>
              </a:rPr>
              <a:t>pourrait être considéré comme instituant une atteinte non proportionnée au principe de participation </a:t>
            </a:r>
            <a:r>
              <a:rPr lang="fr-FR" i="1" dirty="0">
                <a:solidFill>
                  <a:prstClr val="black"/>
                </a:solidFill>
                <a:latin typeface="Cambria" panose="02040503050406030204" pitchFamily="18" charset="0"/>
              </a:rPr>
              <a:t>des travailleurs reconnu à l'alinéa 8 du Préambule de la Constitution du 27 octobre 1946 »</a:t>
            </a:r>
          </a:p>
        </p:txBody>
      </p:sp>
      <p:sp>
        <p:nvSpPr>
          <p:cNvPr id="19" name="ZoneTexte 18"/>
          <p:cNvSpPr txBox="1"/>
          <p:nvPr/>
        </p:nvSpPr>
        <p:spPr>
          <a:xfrm>
            <a:off x="0" y="61008"/>
            <a:ext cx="2795894" cy="523220"/>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CSE</a:t>
            </a:r>
          </a:p>
        </p:txBody>
      </p:sp>
      <p:sp>
        <p:nvSpPr>
          <p:cNvPr id="9" name="ZoneTexte 8"/>
          <p:cNvSpPr txBox="1"/>
          <p:nvPr/>
        </p:nvSpPr>
        <p:spPr>
          <a:xfrm>
            <a:off x="0" y="5657671"/>
            <a:ext cx="2795894" cy="646331"/>
          </a:xfrm>
          <a:prstGeom prst="rect">
            <a:avLst/>
          </a:prstGeom>
          <a:noFill/>
          <a:ln>
            <a:noFill/>
          </a:ln>
        </p:spPr>
        <p:txBody>
          <a:bodyPr wrap="square" rtlCol="0">
            <a:spAutoFit/>
          </a:bodyPr>
          <a:lstStyle/>
          <a:p>
            <a:pPr algn="ctr"/>
            <a:r>
              <a:rPr lang="fr-FR" dirty="0" err="1">
                <a:solidFill>
                  <a:prstClr val="white"/>
                </a:solidFill>
                <a:latin typeface="Cambria" panose="02040503050406030204" pitchFamily="18" charset="0"/>
                <a:ea typeface="Cambria" panose="02040503050406030204" pitchFamily="18" charset="0"/>
              </a:rPr>
              <a:t>Cass</a:t>
            </a:r>
            <a:r>
              <a:rPr lang="fr-FR" dirty="0">
                <a:solidFill>
                  <a:prstClr val="white"/>
                </a:solidFill>
                <a:latin typeface="Cambria" panose="02040503050406030204" pitchFamily="18" charset="0"/>
                <a:ea typeface="Cambria" panose="02040503050406030204" pitchFamily="18" charset="0"/>
              </a:rPr>
              <a:t>. Soc., 22 septembre 2021, n° 20-16.859</a:t>
            </a:r>
          </a:p>
        </p:txBody>
      </p:sp>
    </p:spTree>
    <p:extLst>
      <p:ext uri="{BB962C8B-B14F-4D97-AF65-F5344CB8AC3E}">
        <p14:creationId xmlns:p14="http://schemas.microsoft.com/office/powerpoint/2010/main" val="406962462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92</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2797768"/>
            <a:ext cx="2795894" cy="1569660"/>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Signature de la liste d’émargement lors de la clôture du scrutin</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3276554"/>
            <a:ext cx="8560675" cy="981423"/>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Le défaut de signataire de la liste d’émargement dès la clôture du scrutin est de nature à affecter la sincérité des opérations de vote et constitue une cause d’annulation des élections.  </a:t>
            </a:r>
          </a:p>
        </p:txBody>
      </p:sp>
      <p:sp>
        <p:nvSpPr>
          <p:cNvPr id="19" name="ZoneTexte 18"/>
          <p:cNvSpPr txBox="1"/>
          <p:nvPr/>
        </p:nvSpPr>
        <p:spPr>
          <a:xfrm>
            <a:off x="0" y="135943"/>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Elections professionnelles</a:t>
            </a:r>
          </a:p>
        </p:txBody>
      </p:sp>
      <p:sp>
        <p:nvSpPr>
          <p:cNvPr id="9" name="ZoneTexte 8"/>
          <p:cNvSpPr txBox="1"/>
          <p:nvPr/>
        </p:nvSpPr>
        <p:spPr>
          <a:xfrm>
            <a:off x="0" y="6075146"/>
            <a:ext cx="2795894" cy="646331"/>
          </a:xfrm>
          <a:prstGeom prst="rect">
            <a:avLst/>
          </a:prstGeom>
          <a:noFill/>
          <a:ln>
            <a:noFill/>
          </a:ln>
        </p:spPr>
        <p:txBody>
          <a:bodyPr wrap="square" rtlCol="0">
            <a:spAutoFit/>
          </a:bodyPr>
          <a:lstStyle/>
          <a:p>
            <a:pPr algn="ctr"/>
            <a:r>
              <a:rPr lang="fr-FR" dirty="0" err="1">
                <a:solidFill>
                  <a:prstClr val="white"/>
                </a:solidFill>
                <a:latin typeface="Cambria" panose="02040503050406030204" pitchFamily="18" charset="0"/>
                <a:ea typeface="Cambria" panose="02040503050406030204" pitchFamily="18" charset="0"/>
              </a:rPr>
              <a:t>Cass</a:t>
            </a:r>
            <a:r>
              <a:rPr lang="fr-FR" dirty="0">
                <a:solidFill>
                  <a:prstClr val="white"/>
                </a:solidFill>
                <a:latin typeface="Cambria" panose="02040503050406030204" pitchFamily="18" charset="0"/>
                <a:ea typeface="Cambria" panose="02040503050406030204" pitchFamily="18" charset="0"/>
              </a:rPr>
              <a:t>. Soc., 23 juin 2021, n°20-60.204 F-D</a:t>
            </a:r>
          </a:p>
        </p:txBody>
      </p:sp>
    </p:spTree>
    <p:extLst>
      <p:ext uri="{BB962C8B-B14F-4D97-AF65-F5344CB8AC3E}">
        <p14:creationId xmlns:p14="http://schemas.microsoft.com/office/powerpoint/2010/main" val="148926939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93</a:t>
            </a:fld>
            <a:endParaRPr lang="fr-FR" dirty="0">
              <a:solidFill>
                <a:prstClr val="black">
                  <a:tint val="75000"/>
                </a:prstClr>
              </a:solidFill>
            </a:endParaRPr>
          </a:p>
        </p:txBody>
      </p:sp>
      <p:sp>
        <p:nvSpPr>
          <p:cNvPr id="6" name="ZoneTexte 5"/>
          <p:cNvSpPr txBox="1"/>
          <p:nvPr/>
        </p:nvSpPr>
        <p:spPr>
          <a:xfrm>
            <a:off x="2984241" y="3167389"/>
            <a:ext cx="6223518" cy="523220"/>
          </a:xfrm>
          <a:prstGeom prst="rect">
            <a:avLst/>
          </a:prstGeom>
          <a:noFill/>
          <a:ln>
            <a:noFill/>
          </a:ln>
        </p:spPr>
        <p:txBody>
          <a:bodyPr wrap="square" rtlCol="0" anchor="ctr">
            <a:spAutoFit/>
          </a:bodyPr>
          <a:lstStyle/>
          <a:p>
            <a:pPr algn="ctr"/>
            <a:r>
              <a:rPr lang="fr-FR" sz="2800" dirty="0">
                <a:solidFill>
                  <a:srgbClr val="7030A0"/>
                </a:solidFill>
                <a:latin typeface="Impact" panose="020B0806030902050204" pitchFamily="34" charset="0"/>
              </a:rPr>
              <a:t>Droit de la preuve</a:t>
            </a:r>
          </a:p>
        </p:txBody>
      </p:sp>
      <p:pic>
        <p:nvPicPr>
          <p:cNvPr id="7"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2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94</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2944966"/>
            <a:ext cx="2795894" cy="1200329"/>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Dispositif de surveillance jugé disproportionné</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pic>
        <p:nvPicPr>
          <p:cNvPr id="8"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3377243" y="2910562"/>
            <a:ext cx="8560675" cy="1277786"/>
          </a:xfrm>
          <a:prstGeom prst="rect">
            <a:avLst/>
          </a:prstGeom>
          <a:noFill/>
        </p:spPr>
        <p:txBody>
          <a:bodyPr wrap="square" rtlCol="0" anchor="ctr">
            <a:spAutoFit/>
          </a:bodyPr>
          <a:lstStyle/>
          <a:p>
            <a:pPr marL="285750" indent="-285750" algn="just" eaLnBrk="0" fontAlgn="base" hangingPunct="0">
              <a:lnSpc>
                <a:spcPct val="107000"/>
              </a:lnSpc>
              <a:buClr>
                <a:srgbClr val="7030A0"/>
              </a:buClr>
              <a:buFont typeface="Wingdings" panose="05000000000000000000" pitchFamily="2" charset="2"/>
              <a:buChar char="§"/>
              <a:defRPr/>
            </a:pPr>
            <a:r>
              <a:rPr lang="fr-FR" dirty="0">
                <a:solidFill>
                  <a:prstClr val="black"/>
                </a:solidFill>
                <a:latin typeface="Cambria" panose="02040503050406030204" pitchFamily="18" charset="0"/>
              </a:rPr>
              <a:t>Des enregistrements vidéos réalisés au moyen d’un dispositif de surveillance constitué par la mise en place et le fonctionnement constant d’une caméra contrôlant les activité d’un cuisinier au sein de sa cuisine sont jugés comme étant disproportionnés et donc inopposables comme tels.  </a:t>
            </a:r>
          </a:p>
        </p:txBody>
      </p:sp>
      <p:sp>
        <p:nvSpPr>
          <p:cNvPr id="19" name="ZoneTexte 18"/>
          <p:cNvSpPr txBox="1"/>
          <p:nvPr/>
        </p:nvSpPr>
        <p:spPr>
          <a:xfrm>
            <a:off x="0" y="135943"/>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Surveillance du salarié</a:t>
            </a:r>
          </a:p>
        </p:txBody>
      </p:sp>
      <p:sp>
        <p:nvSpPr>
          <p:cNvPr id="9" name="ZoneTexte 8"/>
          <p:cNvSpPr txBox="1"/>
          <p:nvPr/>
        </p:nvSpPr>
        <p:spPr>
          <a:xfrm>
            <a:off x="0" y="6075146"/>
            <a:ext cx="2795894" cy="646331"/>
          </a:xfrm>
          <a:prstGeom prst="rect">
            <a:avLst/>
          </a:prstGeom>
          <a:noFill/>
          <a:ln>
            <a:noFill/>
          </a:ln>
        </p:spPr>
        <p:txBody>
          <a:bodyPr wrap="square" rtlCol="0">
            <a:spAutoFit/>
          </a:bodyPr>
          <a:lstStyle/>
          <a:p>
            <a:pPr algn="ctr"/>
            <a:r>
              <a:rPr lang="fr-FR" dirty="0" err="1">
                <a:solidFill>
                  <a:prstClr val="white"/>
                </a:solidFill>
                <a:latin typeface="Cambria" panose="02040503050406030204" pitchFamily="18" charset="0"/>
                <a:ea typeface="Cambria" panose="02040503050406030204" pitchFamily="18" charset="0"/>
              </a:rPr>
              <a:t>Cass</a:t>
            </a:r>
            <a:r>
              <a:rPr lang="fr-FR" dirty="0">
                <a:solidFill>
                  <a:prstClr val="white"/>
                </a:solidFill>
                <a:latin typeface="Cambria" panose="02040503050406030204" pitchFamily="18" charset="0"/>
                <a:ea typeface="Cambria" panose="02040503050406030204" pitchFamily="18" charset="0"/>
              </a:rPr>
              <a:t>. Soc., 23 juin 2021, n°19-13?.856 FS-B</a:t>
            </a:r>
          </a:p>
        </p:txBody>
      </p:sp>
    </p:spTree>
    <p:extLst>
      <p:ext uri="{BB962C8B-B14F-4D97-AF65-F5344CB8AC3E}">
        <p14:creationId xmlns:p14="http://schemas.microsoft.com/office/powerpoint/2010/main" val="117028947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95</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98167"/>
            <a:ext cx="2795894" cy="461665"/>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Discrimination</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sp>
        <p:nvSpPr>
          <p:cNvPr id="10" name="ZoneTexte 9"/>
          <p:cNvSpPr txBox="1"/>
          <p:nvPr/>
        </p:nvSpPr>
        <p:spPr>
          <a:xfrm>
            <a:off x="3177213" y="530884"/>
            <a:ext cx="8560675" cy="5997989"/>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La procédure prévue par l'article 145 du code de procédure civile (mesures d’instruction </a:t>
            </a:r>
            <a:r>
              <a:rPr lang="fr-FR" i="1" dirty="0">
                <a:solidFill>
                  <a:prstClr val="black"/>
                </a:solidFill>
                <a:latin typeface="Cambria" panose="02040503050406030204" pitchFamily="18" charset="0"/>
              </a:rPr>
              <a:t>in futurum </a:t>
            </a:r>
            <a:r>
              <a:rPr lang="fr-FR" dirty="0">
                <a:solidFill>
                  <a:prstClr val="black"/>
                </a:solidFill>
                <a:latin typeface="Cambria" panose="02040503050406030204" pitchFamily="18" charset="0"/>
              </a:rPr>
              <a:t>permettant de conserver ou d’établir une preuve avant tout procès) </a:t>
            </a:r>
            <a:r>
              <a:rPr lang="fr-FR" b="1" dirty="0">
                <a:solidFill>
                  <a:prstClr val="black"/>
                </a:solidFill>
                <a:latin typeface="Cambria" panose="02040503050406030204" pitchFamily="18" charset="0"/>
              </a:rPr>
              <a:t>ne peut être écartée en matière de discrimination </a:t>
            </a:r>
            <a:r>
              <a:rPr lang="fr-FR" dirty="0">
                <a:solidFill>
                  <a:prstClr val="black"/>
                </a:solidFill>
                <a:latin typeface="Cambria" panose="02040503050406030204" pitchFamily="18" charset="0"/>
              </a:rPr>
              <a:t>au motif de l'existence d'un mécanisme probatoire spécifique.</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Le droit à la preuve peut justifier la production d'éléments portant atteinte à la vie personnelle, à la condition que cette production soit indispensable à l'exercice de ce droit et que l'atteinte soit proportionnée au but poursuivi.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Il appartient dès lors au juge saisi d'une demande de communication de pièces sur le fondement de l'article 145 du CPC:</a:t>
            </a:r>
          </a:p>
          <a:p>
            <a:pPr marL="285750" indent="-285750" algn="just" eaLnBrk="0" fontAlgn="base" hangingPunct="0">
              <a:lnSpc>
                <a:spcPct val="107000"/>
              </a:lnSpc>
              <a:buClr>
                <a:srgbClr val="7030A0"/>
              </a:buClr>
              <a:buFont typeface="Wingdings" pitchFamily="2" charset="2"/>
              <a:buChar char="ü"/>
              <a:defRPr/>
            </a:pPr>
            <a:r>
              <a:rPr lang="fr-FR" dirty="0">
                <a:solidFill>
                  <a:prstClr val="black"/>
                </a:solidFill>
                <a:latin typeface="Cambria" panose="02040503050406030204" pitchFamily="18" charset="0"/>
              </a:rPr>
              <a:t>d'abord, de rechercher si cette communication n'est pas nécessaire à l'exercice du droit à la preuve de la discrimination alléguée et proportionnée au but poursuivi et s'il existe ainsi un motif légitime de conserver ou d'établir avant tout procès la preuve de faits dont pourrait dépendre la solution d'un litige, </a:t>
            </a:r>
          </a:p>
          <a:p>
            <a:pPr marL="285750" indent="-285750" algn="just" eaLnBrk="0" fontAlgn="base" hangingPunct="0">
              <a:lnSpc>
                <a:spcPct val="107000"/>
              </a:lnSpc>
              <a:buClr>
                <a:srgbClr val="7030A0"/>
              </a:buClr>
              <a:buFont typeface="Wingdings" pitchFamily="2" charset="2"/>
              <a:buChar char="ü"/>
              <a:defRPr/>
            </a:pPr>
            <a:r>
              <a:rPr lang="fr-FR" dirty="0">
                <a:solidFill>
                  <a:prstClr val="black"/>
                </a:solidFill>
                <a:latin typeface="Cambria" panose="02040503050406030204" pitchFamily="18" charset="0"/>
              </a:rPr>
              <a:t>ensuite, si les éléments dont la communication est demandée sont de nature à porter atteinte à la vie personnelle d'autres salariés, de vérifier quelles mesures sont indispensables à l'exercice du droit à la preuve et proportionnées au but poursuivi, au besoin en cantonnant le périmètre de la production de pièces sollicitée</a:t>
            </a:r>
          </a:p>
        </p:txBody>
      </p:sp>
      <p:sp>
        <p:nvSpPr>
          <p:cNvPr id="19" name="ZoneTexte 18"/>
          <p:cNvSpPr txBox="1"/>
          <p:nvPr/>
        </p:nvSpPr>
        <p:spPr>
          <a:xfrm>
            <a:off x="0" y="61008"/>
            <a:ext cx="2795894" cy="523220"/>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Droit de la preuve</a:t>
            </a:r>
          </a:p>
        </p:txBody>
      </p:sp>
      <p:sp>
        <p:nvSpPr>
          <p:cNvPr id="9" name="ZoneTexte 8"/>
          <p:cNvSpPr txBox="1"/>
          <p:nvPr/>
        </p:nvSpPr>
        <p:spPr>
          <a:xfrm>
            <a:off x="0" y="5657671"/>
            <a:ext cx="2795894" cy="646331"/>
          </a:xfrm>
          <a:prstGeom prst="rect">
            <a:avLst/>
          </a:prstGeom>
          <a:noFill/>
          <a:ln>
            <a:noFill/>
          </a:ln>
        </p:spPr>
        <p:txBody>
          <a:bodyPr wrap="square" rtlCol="0">
            <a:spAutoFit/>
          </a:bodyPr>
          <a:lstStyle/>
          <a:p>
            <a:pPr algn="ctr"/>
            <a:r>
              <a:rPr lang="fr-FR" dirty="0" err="1">
                <a:solidFill>
                  <a:prstClr val="white"/>
                </a:solidFill>
                <a:latin typeface="Cambria" panose="02040503050406030204" pitchFamily="18" charset="0"/>
                <a:ea typeface="Cambria" panose="02040503050406030204" pitchFamily="18" charset="0"/>
              </a:rPr>
              <a:t>Cass</a:t>
            </a:r>
            <a:r>
              <a:rPr lang="fr-FR" dirty="0">
                <a:solidFill>
                  <a:prstClr val="white"/>
                </a:solidFill>
                <a:latin typeface="Cambria" panose="02040503050406030204" pitchFamily="18" charset="0"/>
                <a:ea typeface="Cambria" panose="02040503050406030204" pitchFamily="18" charset="0"/>
              </a:rPr>
              <a:t>. Soc., 22 septembre 2021, 19-26.144</a:t>
            </a:r>
          </a:p>
        </p:txBody>
      </p:sp>
    </p:spTree>
    <p:extLst>
      <p:ext uri="{BB962C8B-B14F-4D97-AF65-F5344CB8AC3E}">
        <p14:creationId xmlns:p14="http://schemas.microsoft.com/office/powerpoint/2010/main" val="135013273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96</a:t>
            </a:fld>
            <a:endParaRPr lang="fr-FR" dirty="0">
              <a:solidFill>
                <a:prstClr val="black">
                  <a:tint val="75000"/>
                </a:prstClr>
              </a:solidFill>
            </a:endParaRPr>
          </a:p>
        </p:txBody>
      </p:sp>
      <p:sp>
        <p:nvSpPr>
          <p:cNvPr id="6" name="ZoneTexte 5"/>
          <p:cNvSpPr txBox="1"/>
          <p:nvPr/>
        </p:nvSpPr>
        <p:spPr>
          <a:xfrm>
            <a:off x="2984241" y="3167389"/>
            <a:ext cx="6223518" cy="523220"/>
          </a:xfrm>
          <a:prstGeom prst="rect">
            <a:avLst/>
          </a:prstGeom>
          <a:noFill/>
          <a:ln>
            <a:noFill/>
          </a:ln>
        </p:spPr>
        <p:txBody>
          <a:bodyPr wrap="square" rtlCol="0" anchor="ctr">
            <a:spAutoFit/>
          </a:bodyPr>
          <a:lstStyle/>
          <a:p>
            <a:pPr algn="ctr"/>
            <a:r>
              <a:rPr lang="fr-FR" sz="2800" dirty="0">
                <a:solidFill>
                  <a:srgbClr val="7030A0"/>
                </a:solidFill>
                <a:latin typeface="Impact" panose="020B0806030902050204" pitchFamily="34" charset="0"/>
              </a:rPr>
              <a:t>Salariés travaillant à l’étranger</a:t>
            </a:r>
          </a:p>
        </p:txBody>
      </p:sp>
      <p:pic>
        <p:nvPicPr>
          <p:cNvPr id="7"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7034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97</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98167"/>
            <a:ext cx="2795894" cy="461665"/>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Réintégration ? </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sp>
        <p:nvSpPr>
          <p:cNvPr id="10" name="ZoneTexte 9"/>
          <p:cNvSpPr txBox="1"/>
          <p:nvPr/>
        </p:nvSpPr>
        <p:spPr>
          <a:xfrm>
            <a:off x="3177213" y="1716339"/>
            <a:ext cx="8560675" cy="3627083"/>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Article L. 1231-5 du Code du travail : lorsqu’un salarié est mis à disposition d’une filiale étrangère et qu’un contrat de travail est conclu avec celle-ci, la société-mère a l’obligation de le réintégrer en cas de licenciement par la filiale.</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Demande d’avis : à quel moment les conditions d’application de cet article doivent-elles s’apprécier ? Au début de la mise à disposition ou à la date de cessation de la mise à disposition (i.e. date du licenciement par la filiale étrangère)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La Cour de cassation est d’avis que la société mère qui a mis un salarié à disposition d'une filiale étrangère est tenue aux obligations prévues à l'article L. 1231-5 du code du travail (réintégration) dans la mesure où, </a:t>
            </a:r>
            <a:r>
              <a:rPr lang="fr-FR" b="1" dirty="0">
                <a:solidFill>
                  <a:prstClr val="black"/>
                </a:solidFill>
                <a:latin typeface="Cambria" panose="02040503050406030204" pitchFamily="18" charset="0"/>
              </a:rPr>
              <a:t>à la date du licenciement de ce salarié</a:t>
            </a:r>
            <a:r>
              <a:rPr lang="fr-FR" dirty="0">
                <a:solidFill>
                  <a:prstClr val="black"/>
                </a:solidFill>
                <a:latin typeface="Cambria" panose="02040503050406030204" pitchFamily="18" charset="0"/>
              </a:rPr>
              <a:t>, elle contrôle cette dernière société. </a:t>
            </a:r>
          </a:p>
        </p:txBody>
      </p:sp>
      <p:sp>
        <p:nvSpPr>
          <p:cNvPr id="19" name="ZoneTexte 18"/>
          <p:cNvSpPr txBox="1"/>
          <p:nvPr/>
        </p:nvSpPr>
        <p:spPr>
          <a:xfrm>
            <a:off x="0" y="61008"/>
            <a:ext cx="2795894" cy="954107"/>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Travail à l’étranger</a:t>
            </a:r>
          </a:p>
        </p:txBody>
      </p:sp>
      <p:sp>
        <p:nvSpPr>
          <p:cNvPr id="9" name="ZoneTexte 8"/>
          <p:cNvSpPr txBox="1"/>
          <p:nvPr/>
        </p:nvSpPr>
        <p:spPr>
          <a:xfrm>
            <a:off x="0" y="5657671"/>
            <a:ext cx="2795894" cy="923330"/>
          </a:xfrm>
          <a:prstGeom prst="rect">
            <a:avLst/>
          </a:prstGeom>
          <a:noFill/>
          <a:ln>
            <a:noFill/>
          </a:ln>
        </p:spPr>
        <p:txBody>
          <a:bodyPr wrap="square" rtlCol="0">
            <a:spAutoFit/>
          </a:bodyPr>
          <a:lstStyle/>
          <a:p>
            <a:pPr algn="ctr"/>
            <a:r>
              <a:rPr lang="fr-FR" dirty="0" err="1">
                <a:solidFill>
                  <a:prstClr val="white"/>
                </a:solidFill>
                <a:latin typeface="Cambria" panose="02040503050406030204" pitchFamily="18" charset="0"/>
                <a:ea typeface="Cambria" panose="02040503050406030204" pitchFamily="18" charset="0"/>
              </a:rPr>
              <a:t>Cass</a:t>
            </a:r>
            <a:r>
              <a:rPr lang="fr-FR" dirty="0">
                <a:solidFill>
                  <a:prstClr val="white"/>
                </a:solidFill>
                <a:latin typeface="Cambria" panose="02040503050406030204" pitchFamily="18" charset="0"/>
                <a:ea typeface="Cambria" panose="02040503050406030204" pitchFamily="18" charset="0"/>
              </a:rPr>
              <a:t>. Soc., 8 juillet 2021, Pourvoi n° J2170012 (avis)</a:t>
            </a:r>
          </a:p>
        </p:txBody>
      </p:sp>
    </p:spTree>
    <p:extLst>
      <p:ext uri="{BB962C8B-B14F-4D97-AF65-F5344CB8AC3E}">
        <p14:creationId xmlns:p14="http://schemas.microsoft.com/office/powerpoint/2010/main" val="322973501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AA615CC-77F1-436B-B0F6-342728D32FC9}" type="slidenum">
              <a:rPr lang="fr-FR" smtClean="0">
                <a:solidFill>
                  <a:prstClr val="black">
                    <a:tint val="75000"/>
                  </a:prstClr>
                </a:solidFill>
              </a:rPr>
              <a:pPr/>
              <a:t>98</a:t>
            </a:fld>
            <a:endParaRPr lang="fr-FR" dirty="0">
              <a:solidFill>
                <a:prstClr val="black">
                  <a:tint val="75000"/>
                </a:prstClr>
              </a:solidFill>
            </a:endParaRPr>
          </a:p>
        </p:txBody>
      </p:sp>
      <p:sp>
        <p:nvSpPr>
          <p:cNvPr id="6" name="ZoneTexte 5"/>
          <p:cNvSpPr txBox="1"/>
          <p:nvPr/>
        </p:nvSpPr>
        <p:spPr>
          <a:xfrm>
            <a:off x="2984241" y="3167389"/>
            <a:ext cx="6223518" cy="523220"/>
          </a:xfrm>
          <a:prstGeom prst="rect">
            <a:avLst/>
          </a:prstGeom>
          <a:noFill/>
          <a:ln>
            <a:noFill/>
          </a:ln>
        </p:spPr>
        <p:txBody>
          <a:bodyPr wrap="square" rtlCol="0" anchor="ctr">
            <a:spAutoFit/>
          </a:bodyPr>
          <a:lstStyle/>
          <a:p>
            <a:pPr algn="ctr"/>
            <a:r>
              <a:rPr lang="fr-FR" sz="2800" dirty="0">
                <a:solidFill>
                  <a:srgbClr val="7030A0"/>
                </a:solidFill>
                <a:latin typeface="Impact" panose="020B0806030902050204" pitchFamily="34" charset="0"/>
              </a:rPr>
              <a:t>Transferts d’entreprise</a:t>
            </a:r>
          </a:p>
        </p:txBody>
      </p:sp>
      <p:pic>
        <p:nvPicPr>
          <p:cNvPr id="7" name="Picture 4" descr="Fidere Avocats log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17851" y="230536"/>
            <a:ext cx="1920067" cy="51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9899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537C05E-127A-4432-A33E-1D0A3A41B323}" type="slidenum">
              <a:rPr lang="fr-FR" sz="1100">
                <a:solidFill>
                  <a:prstClr val="black">
                    <a:tint val="75000"/>
                  </a:prstClr>
                </a:solidFill>
                <a:latin typeface="Arial" panose="020B0604020202020204" pitchFamily="34" charset="0"/>
                <a:cs typeface="Arial" panose="020B0604020202020204" pitchFamily="34" charset="0"/>
              </a:rPr>
              <a:pPr>
                <a:defRPr/>
              </a:pPr>
              <a:t>99</a:t>
            </a:fld>
            <a:endParaRPr lang="fr-FR" sz="1100" dirty="0">
              <a:solidFill>
                <a:prstClr val="black">
                  <a:tint val="75000"/>
                </a:prstClr>
              </a:solidFill>
              <a:latin typeface="Arial" panose="020B0604020202020204" pitchFamily="34" charset="0"/>
              <a:cs typeface="Arial" panose="020B0604020202020204" pitchFamily="34" charset="0"/>
            </a:endParaRPr>
          </a:p>
        </p:txBody>
      </p:sp>
      <p:sp>
        <p:nvSpPr>
          <p:cNvPr id="6" name="Rectangle 5"/>
          <p:cNvSpPr/>
          <p:nvPr/>
        </p:nvSpPr>
        <p:spPr>
          <a:xfrm>
            <a:off x="0" y="0"/>
            <a:ext cx="2795894" cy="6858000"/>
          </a:xfrm>
          <a:prstGeom prst="rect">
            <a:avLst/>
          </a:prstGeom>
          <a:solidFill>
            <a:srgbClr val="5B2A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4" name="ZoneTexte 3"/>
          <p:cNvSpPr txBox="1"/>
          <p:nvPr/>
        </p:nvSpPr>
        <p:spPr>
          <a:xfrm>
            <a:off x="0" y="3198167"/>
            <a:ext cx="2795894" cy="830997"/>
          </a:xfrm>
          <a:prstGeom prst="rect">
            <a:avLst/>
          </a:prstGeom>
          <a:noFill/>
          <a:ln>
            <a:noFill/>
          </a:ln>
        </p:spPr>
        <p:txBody>
          <a:bodyPr wrap="square" rtlCol="0">
            <a:spAutoFit/>
          </a:bodyPr>
          <a:lstStyle/>
          <a:p>
            <a:pPr algn="ctr"/>
            <a:r>
              <a:rPr lang="fr-FR" sz="2400" dirty="0">
                <a:solidFill>
                  <a:prstClr val="white"/>
                </a:solidFill>
                <a:latin typeface="Cambria" panose="02040503050406030204" pitchFamily="18" charset="0"/>
                <a:ea typeface="Cambria" panose="02040503050406030204" pitchFamily="18" charset="0"/>
              </a:rPr>
              <a:t>Egalité de traitement</a:t>
            </a:r>
          </a:p>
        </p:txBody>
      </p:sp>
      <p:sp>
        <p:nvSpPr>
          <p:cNvPr id="5" name="ZoneTexte 4"/>
          <p:cNvSpPr txBox="1"/>
          <p:nvPr/>
        </p:nvSpPr>
        <p:spPr>
          <a:xfrm>
            <a:off x="2611165" y="1932166"/>
            <a:ext cx="184731" cy="369332"/>
          </a:xfrm>
          <a:prstGeom prst="rect">
            <a:avLst/>
          </a:prstGeom>
          <a:noFill/>
          <a:ln>
            <a:noFill/>
          </a:ln>
        </p:spPr>
        <p:txBody>
          <a:bodyPr wrap="none" rtlCol="0">
            <a:spAutoFit/>
          </a:bodyPr>
          <a:lstStyle/>
          <a:p>
            <a:endParaRPr lang="fr-FR" dirty="0">
              <a:solidFill>
                <a:prstClr val="white"/>
              </a:solidFill>
              <a:latin typeface="Impact" panose="020B0806030902050204" pitchFamily="34" charset="0"/>
            </a:endParaRPr>
          </a:p>
        </p:txBody>
      </p:sp>
      <p:sp>
        <p:nvSpPr>
          <p:cNvPr id="10" name="ZoneTexte 9"/>
          <p:cNvSpPr txBox="1"/>
          <p:nvPr/>
        </p:nvSpPr>
        <p:spPr>
          <a:xfrm>
            <a:off x="3177213" y="975432"/>
            <a:ext cx="8560675" cy="5108899"/>
          </a:xfrm>
          <a:prstGeom prst="rect">
            <a:avLst/>
          </a:prstGeom>
          <a:noFill/>
        </p:spPr>
        <p:txBody>
          <a:bodyPr wrap="square" rtlCol="0" anchor="ctr">
            <a:spAutoFit/>
          </a:bodyPr>
          <a:lstStyle/>
          <a:p>
            <a:pPr algn="just" eaLnBrk="0" fontAlgn="base" hangingPunct="0">
              <a:lnSpc>
                <a:spcPct val="107000"/>
              </a:lnSpc>
              <a:buClr>
                <a:srgbClr val="7030A0"/>
              </a:buClr>
              <a:defRPr/>
            </a:pPr>
            <a:r>
              <a:rPr lang="fr-FR" dirty="0">
                <a:solidFill>
                  <a:prstClr val="black"/>
                </a:solidFill>
                <a:latin typeface="Cambria" panose="02040503050406030204" pitchFamily="18" charset="0"/>
              </a:rPr>
              <a:t>Une différence de traitement établie par engagement unilatéral ne peut être pratiquée entre des salariés de la même entreprise et exerçant un travail égal ou de valeur égale, que si elle repose sur des raisons </a:t>
            </a:r>
            <a:r>
              <a:rPr lang="fr-FR" b="1" u="sng" dirty="0">
                <a:solidFill>
                  <a:prstClr val="black"/>
                </a:solidFill>
                <a:latin typeface="Cambria" panose="02040503050406030204" pitchFamily="18" charset="0"/>
              </a:rPr>
              <a:t>objectives</a:t>
            </a:r>
            <a:r>
              <a:rPr lang="fr-FR" dirty="0">
                <a:solidFill>
                  <a:prstClr val="black"/>
                </a:solidFill>
                <a:latin typeface="Cambria" panose="02040503050406030204" pitchFamily="18" charset="0"/>
              </a:rPr>
              <a:t>, dont le juge doit contrôler la </a:t>
            </a:r>
            <a:r>
              <a:rPr lang="fr-FR" b="1" u="sng" dirty="0">
                <a:solidFill>
                  <a:prstClr val="black"/>
                </a:solidFill>
                <a:latin typeface="Cambria" panose="02040503050406030204" pitchFamily="18" charset="0"/>
              </a:rPr>
              <a:t>réalité</a:t>
            </a:r>
            <a:r>
              <a:rPr lang="fr-FR" dirty="0">
                <a:solidFill>
                  <a:prstClr val="black"/>
                </a:solidFill>
                <a:latin typeface="Cambria" panose="02040503050406030204" pitchFamily="18" charset="0"/>
              </a:rPr>
              <a:t> et la </a:t>
            </a:r>
            <a:r>
              <a:rPr lang="fr-FR" b="1" u="sng" dirty="0">
                <a:solidFill>
                  <a:prstClr val="black"/>
                </a:solidFill>
                <a:latin typeface="Cambria" panose="02040503050406030204" pitchFamily="18" charset="0"/>
              </a:rPr>
              <a:t>pertinence</a:t>
            </a:r>
            <a:r>
              <a:rPr lang="fr-FR" dirty="0">
                <a:solidFill>
                  <a:prstClr val="black"/>
                </a:solidFill>
                <a:latin typeface="Cambria" panose="02040503050406030204" pitchFamily="18" charset="0"/>
              </a:rPr>
              <a:t>.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Une cour d'appel a constaté qu'à la suite d'un transfert conventionnel de contrats de travail de salariés affectés sur un site de nettoyage, l'employeur avait accordé aux salariés affectés sur le même site mais engagés postérieurement au transfert la prime d'assiduité dont bénéficiaient les salariés transférés. </a:t>
            </a:r>
          </a:p>
          <a:p>
            <a:pPr algn="just" eaLnBrk="0" fontAlgn="base" hangingPunct="0">
              <a:lnSpc>
                <a:spcPct val="107000"/>
              </a:lnSpc>
              <a:buClr>
                <a:srgbClr val="7030A0"/>
              </a:buClr>
              <a:defRPr/>
            </a:pPr>
            <a:endParaRPr lang="fr-FR" dirty="0">
              <a:solidFill>
                <a:prstClr val="black"/>
              </a:solidFill>
              <a:latin typeface="Cambria" panose="02040503050406030204" pitchFamily="18" charset="0"/>
            </a:endParaRPr>
          </a:p>
          <a:p>
            <a:pPr algn="just" eaLnBrk="0" fontAlgn="base" hangingPunct="0">
              <a:lnSpc>
                <a:spcPct val="107000"/>
              </a:lnSpc>
              <a:buClr>
                <a:srgbClr val="7030A0"/>
              </a:buClr>
              <a:defRPr/>
            </a:pPr>
            <a:r>
              <a:rPr lang="fr-FR" dirty="0">
                <a:solidFill>
                  <a:prstClr val="black"/>
                </a:solidFill>
                <a:latin typeface="Cambria" panose="02040503050406030204" pitchFamily="18" charset="0"/>
              </a:rPr>
              <a:t>Ayant relevé que l'employeur justifiait cette différence de traitement avec des salariés d'un autre site de nettoyage par </a:t>
            </a:r>
            <a:r>
              <a:rPr lang="fr-FR" b="1" dirty="0">
                <a:solidFill>
                  <a:prstClr val="black"/>
                </a:solidFill>
                <a:latin typeface="Cambria" panose="02040503050406030204" pitchFamily="18" charset="0"/>
              </a:rPr>
              <a:t>sa volonté de réduire les disparités entre des salariés </a:t>
            </a:r>
            <a:r>
              <a:rPr lang="fr-FR" dirty="0">
                <a:solidFill>
                  <a:prstClr val="black"/>
                </a:solidFill>
                <a:latin typeface="Cambria" panose="02040503050406030204" pitchFamily="18" charset="0"/>
              </a:rPr>
              <a:t>dont les contrats de travail s'étaient poursuivi en application de la garantie d'emploi instituée par la convention collective des entreprises de propreté et ceux recrutés postérieurement sur le même site de nettoyage et placés dans une situation identique, la cour d'appel en a exactement déduit que cette différence de traitement reposait sur une justification objective et pertinente.</a:t>
            </a:r>
          </a:p>
        </p:txBody>
      </p:sp>
      <p:sp>
        <p:nvSpPr>
          <p:cNvPr id="19" name="ZoneTexte 18"/>
          <p:cNvSpPr txBox="1"/>
          <p:nvPr/>
        </p:nvSpPr>
        <p:spPr>
          <a:xfrm>
            <a:off x="0" y="61008"/>
            <a:ext cx="2795894" cy="523220"/>
          </a:xfrm>
          <a:prstGeom prst="rect">
            <a:avLst/>
          </a:prstGeom>
          <a:noFill/>
          <a:ln>
            <a:noFill/>
          </a:ln>
        </p:spPr>
        <p:txBody>
          <a:bodyPr wrap="square" rtlCol="0">
            <a:spAutoFit/>
          </a:bodyPr>
          <a:lstStyle/>
          <a:p>
            <a:pPr algn="ctr"/>
            <a:r>
              <a:rPr lang="fr-FR" sz="2800" dirty="0">
                <a:solidFill>
                  <a:prstClr val="white"/>
                </a:solidFill>
                <a:latin typeface="Impact" panose="020B0806030902050204" pitchFamily="34" charset="0"/>
              </a:rPr>
              <a:t>Transferts</a:t>
            </a:r>
          </a:p>
        </p:txBody>
      </p:sp>
      <p:sp>
        <p:nvSpPr>
          <p:cNvPr id="9" name="ZoneTexte 8"/>
          <p:cNvSpPr txBox="1"/>
          <p:nvPr/>
        </p:nvSpPr>
        <p:spPr>
          <a:xfrm>
            <a:off x="0" y="5657671"/>
            <a:ext cx="2795894" cy="923330"/>
          </a:xfrm>
          <a:prstGeom prst="rect">
            <a:avLst/>
          </a:prstGeom>
          <a:noFill/>
          <a:ln>
            <a:noFill/>
          </a:ln>
        </p:spPr>
        <p:txBody>
          <a:bodyPr wrap="square" rtlCol="0">
            <a:spAutoFit/>
          </a:bodyPr>
          <a:lstStyle/>
          <a:p>
            <a:pPr algn="ctr"/>
            <a:r>
              <a:rPr lang="fr-FR" dirty="0" err="1">
                <a:solidFill>
                  <a:prstClr val="white"/>
                </a:solidFill>
                <a:latin typeface="Cambria" panose="02040503050406030204" pitchFamily="18" charset="0"/>
                <a:ea typeface="Cambria" panose="02040503050406030204" pitchFamily="18" charset="0"/>
              </a:rPr>
              <a:t>Cass</a:t>
            </a:r>
            <a:r>
              <a:rPr lang="fr-FR" dirty="0">
                <a:solidFill>
                  <a:prstClr val="white"/>
                </a:solidFill>
                <a:latin typeface="Cambria" panose="02040503050406030204" pitchFamily="18" charset="0"/>
                <a:ea typeface="Cambria" panose="02040503050406030204" pitchFamily="18" charset="0"/>
              </a:rPr>
              <a:t>. Soc., 23 juin 2021, 19-21.771</a:t>
            </a:r>
          </a:p>
          <a:p>
            <a:pPr algn="ctr"/>
            <a:endParaRPr lang="fr-FR" dirty="0">
              <a:solidFill>
                <a:prstClr val="white"/>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776858412"/>
      </p:ext>
    </p:extLst>
  </p:cSld>
  <p:clrMapOvr>
    <a:masterClrMapping/>
  </p:clrMapOvr>
</p:sld>
</file>

<file path=ppt/theme/theme1.xml><?xml version="1.0" encoding="utf-8"?>
<a:theme xmlns:a="http://schemas.openxmlformats.org/drawingml/2006/main" name="3_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2759</TotalTime>
  <Words>11812</Words>
  <Application>Microsoft Office PowerPoint</Application>
  <PresentationFormat>Personnalisé</PresentationFormat>
  <Paragraphs>1146</Paragraphs>
  <Slides>100</Slides>
  <Notes>89</Notes>
  <HiddenSlides>0</HiddenSlides>
  <MMClips>0</MMClips>
  <ScaleCrop>false</ScaleCrop>
  <HeadingPairs>
    <vt:vector size="4" baseType="variant">
      <vt:variant>
        <vt:lpstr>Thème</vt:lpstr>
      </vt:variant>
      <vt:variant>
        <vt:i4>1</vt:i4>
      </vt:variant>
      <vt:variant>
        <vt:lpstr>Titres des diapositives</vt:lpstr>
      </vt:variant>
      <vt:variant>
        <vt:i4>100</vt:i4>
      </vt:variant>
    </vt:vector>
  </HeadingPairs>
  <TitlesOfParts>
    <vt:vector size="101" baseType="lpstr">
      <vt:lpstr>3_Thème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dc:creator>
  <cp:lastModifiedBy>Célia Robert</cp:lastModifiedBy>
  <cp:revision>456</cp:revision>
  <dcterms:created xsi:type="dcterms:W3CDTF">2021-08-31T09:14:09Z</dcterms:created>
  <dcterms:modified xsi:type="dcterms:W3CDTF">2021-10-14T08:55:30Z</dcterms:modified>
</cp:coreProperties>
</file>