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7" r:id="rId1"/>
    <p:sldMasterId id="2147483689" r:id="rId2"/>
    <p:sldMasterId id="2147483701" r:id="rId3"/>
    <p:sldMasterId id="2147483665" r:id="rId4"/>
    <p:sldMasterId id="2147491801" r:id="rId5"/>
    <p:sldMasterId id="2147491819" r:id="rId6"/>
  </p:sldMasterIdLst>
  <p:notesMasterIdLst>
    <p:notesMasterId r:id="rId9"/>
  </p:notesMasterIdLst>
  <p:handoutMasterIdLst>
    <p:handoutMasterId r:id="rId10"/>
  </p:handoutMasterIdLst>
  <p:sldIdLst>
    <p:sldId id="961" r:id="rId7"/>
    <p:sldId id="4205" r:id="rId8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A0A0"/>
    <a:srgbClr val="2E4C8E"/>
    <a:srgbClr val="FFFFFF"/>
    <a:srgbClr val="6D3440"/>
    <a:srgbClr val="5D87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9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9DCAF9ED-07DC-4A11-8D7F-57B35C25682E}" styleName="Medium Style 10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793D81CF-94F2-401A-BA57-92F5A7B2D0C5}" styleName="Medium Style 8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FD0F851-EC5A-4D38-B0AD-8093EC10F338}" styleName="Light Style 6">
    <a:wholeTbl>
      <a:tcTxStyle>
        <a:fontRef idx="minor">
          <a:scrgbClr r="0" g="0" b="0"/>
        </a:fontRef>
        <a:schemeClr val="accent5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1FECB4D8-DB02-4DC6-A0A2-4F2EBAE1DC90}" styleName="Medium Style 1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3B4B98B0-60AC-42C2-AFA5-B58CD77FA1E5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0E3FDE45-AF77-4B5C-9715-49D594BDF05E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  <a:neCell>
      <a:tcStyle>
        <a:tcBdr/>
      </a:tcStyle>
    </a:neCell>
    <a:nwCell>
      <a:tcStyle>
        <a:tcBdr/>
      </a:tcStyle>
    </a:nwCell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Style moyen 1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e clair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6" autoAdjust="0"/>
    <p:restoredTop sz="99760" autoAdjust="0"/>
  </p:normalViewPr>
  <p:slideViewPr>
    <p:cSldViewPr>
      <p:cViewPr varScale="1">
        <p:scale>
          <a:sx n="110" d="100"/>
          <a:sy n="110" d="100"/>
        </p:scale>
        <p:origin x="13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976" y="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F93EF2D0-395A-412D-9D28-3D737D75B15C}" type="datetimeFigureOut">
              <a:rPr lang="fr-FR"/>
              <a:pPr>
                <a:defRPr/>
              </a:pPr>
              <a:t>29/03/2023</a:t>
            </a:fld>
            <a:endParaRPr lang="fr-FR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F63FA61B-3991-47B7-8E1B-2047559831E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86695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DC92D811-ED99-4EAB-9C7B-FD12550DACDA}" type="datetimeFigureOut">
              <a:rPr lang="fr-FR"/>
              <a:pPr>
                <a:defRPr/>
              </a:pPr>
              <a:t>29/03/2023</a:t>
            </a:fld>
            <a:endParaRPr lang="fr-FR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anchor="ctr"/>
          <a:lstStyle/>
          <a:p>
            <a:pPr lvl="0"/>
            <a:endParaRPr lang="fr-FR" noProof="0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32" tIns="45716" rIns="91432" bIns="45716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Niveau 2</a:t>
            </a:r>
          </a:p>
          <a:p>
            <a:pPr lvl="2"/>
            <a:r>
              <a:rPr lang="fr-FR" noProof="0"/>
              <a:t>Niveau 3</a:t>
            </a:r>
          </a:p>
          <a:p>
            <a:pPr lvl="3"/>
            <a:r>
              <a:rPr lang="fr-FR" noProof="0"/>
              <a:t>Niveau 4</a:t>
            </a:r>
          </a:p>
          <a:p>
            <a:pPr lvl="4"/>
            <a:r>
              <a:rPr lang="fr-FR" noProof="0"/>
              <a:t>Niveau 5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endParaRPr lang="fr-FR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  <a:extLst/>
          </a:lstStyle>
          <a:p>
            <a:pPr>
              <a:defRPr/>
            </a:pPr>
            <a:fld id="{05A61B5A-F235-4921-9ED2-9AE2448ADD2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2530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lang="fr-F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lang="fr-F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lang="fr-F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lang="fr-F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lang="fr-F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fr-F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907" tIns="46455" rIns="92907" bIns="46455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D5D36-A8A1-4BF4-9CC5-C32780ABF6F2}" type="slidenum">
              <a:rPr lang="fr-FR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96184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907" tIns="46455" rIns="92907" bIns="46455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D5D36-A8A1-4BF4-9CC5-C32780ABF6F2}" type="slidenum">
              <a:rPr lang="fr-FR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9583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0E41BF0-F69E-481C-BB38-8B52C1B785D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2D126EC-99DC-47D1-9A5F-0AB07DBA2E5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6AED912-FAC2-4AD8-AD64-0C2660793BB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98" y="4267796"/>
            <a:ext cx="9172997" cy="25902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677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36512" y="4221088"/>
            <a:ext cx="9180512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2258772" cy="18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25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642937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517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863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6626225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fr-F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28309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599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 p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DB805DC-7B80-4C77-847A-943A9B1A3BF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7"/>
          </p:nvPr>
        </p:nvSpPr>
        <p:spPr>
          <a:xfrm>
            <a:off x="6503988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648600E-82D9-4B4E-9815-DDE7CF965633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14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24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8D8DB-F36D-4F21-B098-66E605E3D3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237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C1E55-568E-4463-BD1E-C711A8FBBF1D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4B19-0A2D-466F-A155-50CBBF23548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CC2454-864B-4B8B-9CB8-6563F58F30E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1FCCF-1938-4664-B811-4408E652F54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22AF0-6AA8-4119-964D-C98B62D8E0D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EA772-6AFD-4062-ABBB-FADED1FD9CA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1192B-CAB6-4D41-A6C8-2E7DC5E86DB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D6699-8B7C-4B87-AFBC-9CF26562510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58DFF-0F6E-4EBC-91A9-3F955E2F071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841AE-BE6A-4B53-9B99-E0300356E39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B655D-CB79-4201-937A-32BA596D3F5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464DF-5CB2-4B7B-93C3-855773A55DA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98" y="4267796"/>
            <a:ext cx="9172997" cy="25902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677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36512" y="4221088"/>
            <a:ext cx="9180512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2258772" cy="18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0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E11D578-5249-4E1B-A959-45910E74211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6429375"/>
            <a:ext cx="990600" cy="3048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97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069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6626225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fr-F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28309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5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 p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DB805DC-7B80-4C77-847A-943A9B1A3BF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7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648600E-82D9-4B4E-9815-DDE7CF965633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14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756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8D8DB-F36D-4F21-B098-66E605E3D3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9235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78453-2CA9-4EB4-BB58-EA9C97A08E3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818DA-DDD5-48D9-9FB5-872F1164B1D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737CF-001B-4954-8AFA-5B61D9C048C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91AD4-DDF8-4C1E-8D90-0A6D7A3EF5E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B6A77-BADE-4038-8B78-875CCCDD243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3E1A95-01A1-4C8E-9D31-41CAF6A1534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74535-1A3F-482C-AEC1-ADE0540D7FC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F5E23-CA6E-4715-9B79-5E42E030963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D98DA-E8D3-4878-85C5-49A91144444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BF545-6A12-4622-ACAE-2BDAE82D621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00D83-4C78-42AC-8620-BD8ACD91314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6FF1A-C5A8-4526-A496-A063F371BFF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98" y="4267796"/>
            <a:ext cx="9172997" cy="25902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677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36512" y="4221088"/>
            <a:ext cx="9180512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2258772" cy="18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43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6429375"/>
            <a:ext cx="990600" cy="3048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64207"/>
            <a:ext cx="1100087" cy="87777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5A49769-74DA-4B6E-AB4C-17B27C30E6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39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907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6626225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fr-F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828309"/>
            <a:ext cx="1100087" cy="87777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0E5C322-9658-4C3C-84B9-353092D587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2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70D69B-74F9-4F1C-854B-C21FFE244F5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 p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DB805DC-7B80-4C77-847A-943A9B1A3BF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7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648600E-82D9-4B4E-9815-DDE7CF965633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14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63C4D1C-103E-4C10-984B-059A42D8AF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63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8D8DB-F36D-4F21-B098-66E605E3D3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45DF3EA-28E2-4541-9114-0B5BA685FB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486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8609E-D90F-42DD-B475-FD90451A092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9D234-E547-4F75-A09E-AD8BE5EB964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FAD9E-6618-45B3-A52B-84654E8E505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028696-188B-4FB6-9A24-34A7E6983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8DB68-2527-4505-8688-49C39F4F7F2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7E515-53B5-4C97-AE64-34B7BD49E27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4F723-3D44-4808-AF96-5BE03F7D966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C2F46-B150-43E2-B7B2-44B66266662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51284-960B-47E2-930C-456F6BE461C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A22355E-BFF6-49F2-81F1-16CA64A2D94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29BC3-63DD-41CD-988B-95F0779862F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78F74-315F-4DED-AA98-48901F35AB2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18908-90FF-48D9-8233-789C76F469C7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98" y="4267796"/>
            <a:ext cx="9172997" cy="25902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26779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-36512" y="4221088"/>
            <a:ext cx="9180512" cy="72008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2936"/>
            <a:ext cx="2258772" cy="1802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4720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6429375"/>
            <a:ext cx="990600" cy="304800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D53CF33-4374-44BF-86E6-6C93C5695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609600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56946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4520184"/>
            <a:ext cx="3962400" cy="172821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609600"/>
            <a:ext cx="3962400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3547872"/>
            <a:ext cx="3965448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038600"/>
            <a:ext cx="9144000" cy="6096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646613"/>
            <a:ext cx="9144000" cy="26987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6626225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7239000" cy="533400"/>
          </a:xfrm>
          <a:noFill/>
        </p:spPr>
        <p:txBody>
          <a:bodyPr vert="horz"/>
          <a:lstStyle>
            <a:lvl1pPr algn="l" eaLnBrk="1" latinLnBrk="0" hangingPunct="1">
              <a:defRPr kumimoji="0" lang="fr-FR" sz="2000" b="0" cap="all" spc="150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6477000"/>
            <a:ext cx="1600200" cy="3048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CF2D24-63E9-4655-A96F-34D67072FA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 p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 txBox="1">
            <a:spLocks/>
          </p:cNvSpPr>
          <p:nvPr userDrawn="1"/>
        </p:nvSpPr>
        <p:spPr>
          <a:xfrm>
            <a:off x="8653463" y="6473825"/>
            <a:ext cx="990600" cy="3048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DB805DC-7B80-4C77-847A-943A9B1A3BF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8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Rectangle 11"/>
          <p:cNvSpPr>
            <a:spLocks noGrp="1"/>
          </p:cNvSpPr>
          <p:nvPr>
            <p:ph sz="quarter" idx="15"/>
          </p:nvPr>
        </p:nvSpPr>
        <p:spPr>
          <a:xfrm>
            <a:off x="304800" y="609600"/>
            <a:ext cx="80772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11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7"/>
          </p:nvPr>
        </p:nvSpPr>
        <p:spPr>
          <a:xfrm>
            <a:off x="6503988" y="6473825"/>
            <a:ext cx="990600" cy="3048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648600E-82D9-4B4E-9815-DDE7CF965633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14" name="Rectangle 12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4224B04-9216-42C1-B611-35BCD5451D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8D8DB-F36D-4F21-B098-66E605E3D3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1065">
            <a:extLst>
              <a:ext uri="{FF2B5EF4-FFF2-40B4-BE49-F238E27FC236}">
                <a16:creationId xmlns:a16="http://schemas.microsoft.com/office/drawing/2014/main" id="{A1750BCA-A727-4547-963D-C69DAD57FF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8609E-D90F-42DD-B475-FD90451A09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ext Box 1065">
            <a:extLst>
              <a:ext uri="{FF2B5EF4-FFF2-40B4-BE49-F238E27FC236}">
                <a16:creationId xmlns:a16="http://schemas.microsoft.com/office/drawing/2014/main" id="{8A234974-1AD3-4E4D-A16E-4C1BD715FE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48127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0031214-629A-4975-8B53-1A689DE256C4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B9D234-E547-4F75-A09E-AD8BE5EB9640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ext Box 1065">
            <a:extLst>
              <a:ext uri="{FF2B5EF4-FFF2-40B4-BE49-F238E27FC236}">
                <a16:creationId xmlns:a16="http://schemas.microsoft.com/office/drawing/2014/main" id="{BCC23126-9545-44A6-A9C9-90CC6A25FA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10906233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9FAD9E-6618-45B3-A52B-84654E8E505B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ext Box 1065">
            <a:extLst>
              <a:ext uri="{FF2B5EF4-FFF2-40B4-BE49-F238E27FC236}">
                <a16:creationId xmlns:a16="http://schemas.microsoft.com/office/drawing/2014/main" id="{E49F32BE-E1D4-4F3D-A406-16017FAEC6D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9890842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8DB68-2527-4505-8688-49C39F4F7F2A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Text Box 1065">
            <a:extLst>
              <a:ext uri="{FF2B5EF4-FFF2-40B4-BE49-F238E27FC236}">
                <a16:creationId xmlns:a16="http://schemas.microsoft.com/office/drawing/2014/main" id="{B457A48B-7817-4CDA-8A06-ED7AAA6682F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3334649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77E515-53B5-4C97-AE64-34B7BD49E272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0" name="Text Box 1065">
            <a:extLst>
              <a:ext uri="{FF2B5EF4-FFF2-40B4-BE49-F238E27FC236}">
                <a16:creationId xmlns:a16="http://schemas.microsoft.com/office/drawing/2014/main" id="{D2DA4B29-969F-48C5-8FF2-4EE121E8FEB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2116813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44F723-3D44-4808-AF96-5BE03F7D9665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6" name="Text Box 1065">
            <a:extLst>
              <a:ext uri="{FF2B5EF4-FFF2-40B4-BE49-F238E27FC236}">
                <a16:creationId xmlns:a16="http://schemas.microsoft.com/office/drawing/2014/main" id="{BB606688-C21D-49C3-A931-F3F116B0BB7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8120920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C2F46-B150-43E2-B7B2-44B662666626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5" name="Text Box 1065">
            <a:extLst>
              <a:ext uri="{FF2B5EF4-FFF2-40B4-BE49-F238E27FC236}">
                <a16:creationId xmlns:a16="http://schemas.microsoft.com/office/drawing/2014/main" id="{8DFAC95B-D364-4385-A5D5-B04E9FC0AA8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257728891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951284-960B-47E2-930C-456F6BE461C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Text Box 1065">
            <a:extLst>
              <a:ext uri="{FF2B5EF4-FFF2-40B4-BE49-F238E27FC236}">
                <a16:creationId xmlns:a16="http://schemas.microsoft.com/office/drawing/2014/main" id="{606A1C5B-C3D6-4EB5-AEF2-554DF2A5B03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159284812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329BC3-63DD-41CD-988B-95F0779862F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8" name="Text Box 1065"/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18310333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F78F74-315F-4DED-AA98-48901F35AB2C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ext Box 1065"/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22733966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8908-90FF-48D9-8233-789C76F469C7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7" name="Text Box 1065"/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8F823B-C3B1-4913-9092-E9F7D402B9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772DD1C-CD64-4DAB-BB4F-7F7F2688718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oses : 2 Gauche, 1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3651504" y="452306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0" y="986910"/>
            <a:ext cx="3962400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0" name="Rectangle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28/01/2009</a:t>
            </a:r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010400" y="314097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833"/>
            </a:lvl1pPr>
          </a:lstStyle>
          <a:p>
            <a:pPr>
              <a:defRPr/>
            </a:pPr>
            <a:fld id="{A96C07ED-7BDC-4AC9-B444-E0FEE42F0C80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6E41F5-F354-4475-B7B6-2D8EAF3DE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270" y="6488480"/>
            <a:ext cx="298730" cy="32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488071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55841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71273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6590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6845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9368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83946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60661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7638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51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360EE1D-1D69-472C-ADBC-B268F17FB12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33079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845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871793"/>
            <a:ext cx="1100087" cy="8777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711" r:id="rId1"/>
    <p:sldLayoutId id="2147491712" r:id="rId2"/>
    <p:sldLayoutId id="2147491713" r:id="rId3"/>
    <p:sldLayoutId id="2147491714" r:id="rId4"/>
    <p:sldLayoutId id="2147491715" r:id="rId5"/>
    <p:sldLayoutId id="2147491716" r:id="rId6"/>
    <p:sldLayoutId id="2147491717" r:id="rId7"/>
    <p:sldLayoutId id="2147491718" r:id="rId8"/>
    <p:sldLayoutId id="2147491719" r:id="rId9"/>
    <p:sldLayoutId id="2147491720" r:id="rId10"/>
    <p:sldLayoutId id="2147491721" r:id="rId11"/>
    <p:sldLayoutId id="2147491741" r:id="rId12"/>
    <p:sldLayoutId id="2147491742" r:id="rId13"/>
    <p:sldLayoutId id="2147491743" r:id="rId14"/>
    <p:sldLayoutId id="2147491744" r:id="rId15"/>
    <p:sldLayoutId id="2147491745" r:id="rId16"/>
    <p:sldLayoutId id="2147491746" r:id="rId1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CB1908-E124-4786-AFA3-16C5A21589F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654" r:id="rId1"/>
    <p:sldLayoutId id="2147491655" r:id="rId2"/>
    <p:sldLayoutId id="2147491656" r:id="rId3"/>
    <p:sldLayoutId id="2147491657" r:id="rId4"/>
    <p:sldLayoutId id="2147491658" r:id="rId5"/>
    <p:sldLayoutId id="2147491659" r:id="rId6"/>
    <p:sldLayoutId id="2147491660" r:id="rId7"/>
    <p:sldLayoutId id="2147491661" r:id="rId8"/>
    <p:sldLayoutId id="2147491662" r:id="rId9"/>
    <p:sldLayoutId id="2147491663" r:id="rId10"/>
    <p:sldLayoutId id="2147491664" r:id="rId11"/>
    <p:sldLayoutId id="2147491735" r:id="rId12"/>
    <p:sldLayoutId id="2147491736" r:id="rId13"/>
    <p:sldLayoutId id="2147491737" r:id="rId14"/>
    <p:sldLayoutId id="2147491738" r:id="rId15"/>
    <p:sldLayoutId id="2147491739" r:id="rId16"/>
    <p:sldLayoutId id="2147491740" r:id="rId1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409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EA357D-7BA4-4A30-8F82-B67FF5FD89EA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3" y="5864207"/>
            <a:ext cx="1100087" cy="8777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665" r:id="rId1"/>
    <p:sldLayoutId id="2147491666" r:id="rId2"/>
    <p:sldLayoutId id="2147491667" r:id="rId3"/>
    <p:sldLayoutId id="2147491668" r:id="rId4"/>
    <p:sldLayoutId id="2147491669" r:id="rId5"/>
    <p:sldLayoutId id="2147491670" r:id="rId6"/>
    <p:sldLayoutId id="2147491671" r:id="rId7"/>
    <p:sldLayoutId id="2147491672" r:id="rId8"/>
    <p:sldLayoutId id="2147491673" r:id="rId9"/>
    <p:sldLayoutId id="2147491674" r:id="rId10"/>
    <p:sldLayoutId id="2147491675" r:id="rId11"/>
    <p:sldLayoutId id="2147491729" r:id="rId12"/>
    <p:sldLayoutId id="2147491730" r:id="rId13"/>
    <p:sldLayoutId id="2147491731" r:id="rId14"/>
    <p:sldLayoutId id="2147491732" r:id="rId15"/>
    <p:sldLayoutId id="2147491733" r:id="rId16"/>
    <p:sldLayoutId id="2147491734" r:id="rId1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512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6C07ED-7BDC-4AC9-B444-E0FEE42F0C8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637B12-B06E-4813-B01D-F2278B0561AC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  <p:sldLayoutId id="2147491679" r:id="rId4"/>
    <p:sldLayoutId id="2147491680" r:id="rId5"/>
    <p:sldLayoutId id="2147491681" r:id="rId6"/>
    <p:sldLayoutId id="2147491682" r:id="rId7"/>
    <p:sldLayoutId id="2147491683" r:id="rId8"/>
    <p:sldLayoutId id="2147491684" r:id="rId9"/>
    <p:sldLayoutId id="2147491685" r:id="rId10"/>
    <p:sldLayoutId id="2147491686" r:id="rId11"/>
    <p:sldLayoutId id="2147491723" r:id="rId12"/>
    <p:sldLayoutId id="2147491724" r:id="rId13"/>
    <p:sldLayoutId id="2147491725" r:id="rId14"/>
    <p:sldLayoutId id="2147491726" r:id="rId15"/>
    <p:sldLayoutId id="2147491727" r:id="rId16"/>
    <p:sldLayoutId id="2147491728" r:id="rId17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28/01/2009</a:t>
            </a: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8" name="Text Box 1065">
            <a:extLst>
              <a:ext uri="{FF2B5EF4-FFF2-40B4-BE49-F238E27FC236}">
                <a16:creationId xmlns:a16="http://schemas.microsoft.com/office/drawing/2014/main" id="{6F80921B-4163-4C65-A560-73644A4FA01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3811B1-6D73-4A07-8727-077DBA13237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1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1802" r:id="rId1"/>
    <p:sldLayoutId id="2147491803" r:id="rId2"/>
    <p:sldLayoutId id="2147491804" r:id="rId3"/>
    <p:sldLayoutId id="2147491805" r:id="rId4"/>
    <p:sldLayoutId id="2147491806" r:id="rId5"/>
    <p:sldLayoutId id="2147491807" r:id="rId6"/>
    <p:sldLayoutId id="2147491808" r:id="rId7"/>
    <p:sldLayoutId id="2147491809" r:id="rId8"/>
    <p:sldLayoutId id="2147491810" r:id="rId9"/>
    <p:sldLayoutId id="2147491811" r:id="rId10"/>
    <p:sldLayoutId id="2147491812" r:id="rId11"/>
    <p:sldLayoutId id="214749183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AE42E-67E1-4601-8870-77AE0BAD3BB0}" type="datetimeFigureOut">
              <a:rPr lang="fr-FR" smtClean="0"/>
              <a:pPr/>
              <a:t>29/03/2023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4EE6-7679-4247-A0DD-DB5344DB027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ext Box 1065"/>
          <p:cNvSpPr txBox="1">
            <a:spLocks noChangeArrowheads="1"/>
          </p:cNvSpPr>
          <p:nvPr userDrawn="1"/>
        </p:nvSpPr>
        <p:spPr bwMode="auto">
          <a:xfrm>
            <a:off x="179512" y="6614013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Confidentiel.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135364-B5E7-4142-B0DF-F904FD3085E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4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1820" r:id="rId1"/>
    <p:sldLayoutId id="2147491821" r:id="rId2"/>
    <p:sldLayoutId id="2147491822" r:id="rId3"/>
    <p:sldLayoutId id="2147491823" r:id="rId4"/>
    <p:sldLayoutId id="2147491824" r:id="rId5"/>
    <p:sldLayoutId id="2147491825" r:id="rId6"/>
    <p:sldLayoutId id="2147491826" r:id="rId7"/>
    <p:sldLayoutId id="2147491827" r:id="rId8"/>
    <p:sldLayoutId id="2147491828" r:id="rId9"/>
    <p:sldLayoutId id="2147491829" r:id="rId10"/>
    <p:sldLayoutId id="21474918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4"/>
          <p:cNvSpPr txBox="1">
            <a:spLocks/>
          </p:cNvSpPr>
          <p:nvPr/>
        </p:nvSpPr>
        <p:spPr bwMode="auto">
          <a:xfrm>
            <a:off x="8658330" y="5977165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2DA6291-7F8F-4E02-9634-77A5895D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480" y="422161"/>
            <a:ext cx="7865984" cy="582083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latin typeface="+mn-lt"/>
                <a:cs typeface="Calibri" panose="020F0502020204030204" pitchFamily="34" charset="0"/>
              </a:rPr>
              <a:t>Niveau de rémunération par emplois-repères et comparaison avec l’industrie (médianes)</a:t>
            </a:r>
            <a:endParaRPr lang="fr-FR" sz="3200" dirty="0">
              <a:latin typeface="+mn-lt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508214-586C-4BE3-8E0E-80719150A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408443"/>
              </p:ext>
            </p:extLst>
          </p:nvPr>
        </p:nvGraphicFramePr>
        <p:xfrm>
          <a:off x="144966" y="1480626"/>
          <a:ext cx="8854070" cy="3676563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736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477660745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121414368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1336792469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129574028"/>
                    </a:ext>
                  </a:extLst>
                </a:gridCol>
              </a:tblGrid>
              <a:tr h="393961">
                <a:tc>
                  <a:txBody>
                    <a:bodyPr/>
                    <a:lstStyle/>
                    <a:p>
                      <a:endParaRPr lang="fr-FR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+mn-lt"/>
                        </a:rPr>
                        <a:t>DISTRIBUTION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GENERALE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AGRO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Ecart DISTRIBUTION/</a:t>
                      </a:r>
                    </a:p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GENERALE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Ecart DISTRIBUTION/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INDUSTRIE AGRO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252">
                <a:tc>
                  <a:txBody>
                    <a:bodyPr/>
                    <a:lstStyle/>
                    <a:p>
                      <a:endParaRPr lang="fr-FR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Ecart DISTRIBUTION/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INDUSTRIE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2067147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RESP. CONTRÔLE DE GESTION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77 844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79 497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88 692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63 256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73 382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CONTRÔLEUR DE GESTION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43 793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49 460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44 772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50 161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42 083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45 560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935">
                <a:tc gridSpan="7"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DIRECTEUR LOGISTIQUE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66 034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73 028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80 449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93 905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53 298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64 173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RESPONSABLE LOGISTIQUE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45 840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54 714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54 730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61 407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48 689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54 018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CHEF DE QUAI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33 255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33 667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24 748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32 702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4912414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CARISTE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22 128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23 298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29 733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22 873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30 530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5818430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MAGASINIER PREPARATEUR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25 360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22 644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1086200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CHAUFFEUR LIVREUR PL (&gt;3,5 T)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27 765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20 223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30 338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23 902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31 738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93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CHEF D'EQUIPE LOGISTIQUE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28 424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33 647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31 388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40 496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34 602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11">
            <a:extLst>
              <a:ext uri="{FF2B5EF4-FFF2-40B4-BE49-F238E27FC236}">
                <a16:creationId xmlns:a16="http://schemas.microsoft.com/office/drawing/2014/main" id="{EC35BB6E-A1B2-4AB4-B620-CFB80E29B0C4}"/>
              </a:ext>
            </a:extLst>
          </p:cNvPr>
          <p:cNvSpPr txBox="1">
            <a:spLocks/>
          </p:cNvSpPr>
          <p:nvPr/>
        </p:nvSpPr>
        <p:spPr>
          <a:xfrm>
            <a:off x="8872663" y="6508295"/>
            <a:ext cx="419064" cy="3841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672891-3385-4035-AD96-DBFC56F347A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87620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4"/>
          <p:cNvSpPr txBox="1">
            <a:spLocks/>
          </p:cNvSpPr>
          <p:nvPr/>
        </p:nvSpPr>
        <p:spPr bwMode="auto">
          <a:xfrm>
            <a:off x="8658330" y="5977165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2DA6291-7F8F-4E02-9634-77A5895D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480" y="422161"/>
            <a:ext cx="7865984" cy="582083"/>
          </a:xfrm>
        </p:spPr>
        <p:txBody>
          <a:bodyPr>
            <a:normAutofit fontScale="90000"/>
          </a:bodyPr>
          <a:lstStyle/>
          <a:p>
            <a:r>
              <a:rPr lang="fr-FR" sz="3200" dirty="0">
                <a:latin typeface="+mn-lt"/>
                <a:cs typeface="Calibri" panose="020F0502020204030204" pitchFamily="34" charset="0"/>
              </a:rPr>
              <a:t>Niveau de rémunération par emplois-repères et comparaison avec l’industrie (médianes)</a:t>
            </a:r>
            <a:endParaRPr lang="fr-FR" sz="3200" dirty="0">
              <a:latin typeface="+mn-lt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508214-586C-4BE3-8E0E-80719150A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874512"/>
              </p:ext>
            </p:extLst>
          </p:nvPr>
        </p:nvGraphicFramePr>
        <p:xfrm>
          <a:off x="144966" y="1480626"/>
          <a:ext cx="8854070" cy="4231640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736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477660745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121414368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1336792469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9670">
                  <a:extLst>
                    <a:ext uri="{9D8B030D-6E8A-4147-A177-3AD203B41FA5}">
                      <a16:colId xmlns:a16="http://schemas.microsoft.com/office/drawing/2014/main" val="2129574028"/>
                    </a:ext>
                  </a:extLst>
                </a:gridCol>
              </a:tblGrid>
              <a:tr h="371471">
                <a:tc>
                  <a:txBody>
                    <a:bodyPr/>
                    <a:lstStyle/>
                    <a:p>
                      <a:endParaRPr lang="fr-FR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chemeClr val="tx1"/>
                          </a:solidFill>
                          <a:latin typeface="+mn-lt"/>
                        </a:rPr>
                        <a:t>DISTRIBUTION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GENERALE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AGRO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Ecart DISTRIBUTION/</a:t>
                      </a:r>
                    </a:p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INDUSTRIE GENERALE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Ecart DISTRIBUTION/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INDUSTRIE AGRO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35">
                <a:tc>
                  <a:txBody>
                    <a:bodyPr/>
                    <a:lstStyle/>
                    <a:p>
                      <a:endParaRPr lang="fr-FR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Salaire de base</a:t>
                      </a:r>
                      <a:endParaRPr lang="fr-FR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 cash</a:t>
                      </a:r>
                      <a:endParaRPr lang="fr-FR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fr-FR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Ecart DISTRIBUTION/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INDUSTRIE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2067147"/>
                  </a:ext>
                </a:extLst>
              </a:tr>
              <a:tr h="25498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RESPONSABLE COMMERCIAL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60 671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70 808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58 984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71 253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98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RESPONSABLE COMPTES-CLES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41 583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48 443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53 950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63 098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98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CHEF DES VENTES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45 690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51 595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51 201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59 635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COMMERCIAL TERRAIN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26 901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33 855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33 218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42 516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RESP. MKT OPERATIONNEL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46 708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47 160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55 104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66 054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TELEVENDEUR(SE)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22 950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22 610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26 470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ASSISTANT(E) ADV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27 061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26 895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30 445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ASSISTANT(E) COMMERCIAL( E)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25 494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26 910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28 954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35 863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5818430"/>
                  </a:ext>
                </a:extLst>
              </a:tr>
              <a:tr h="264897">
                <a:tc gridSpan="9"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11086200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RESP. RESSOURCES HUMAINES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44 687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49 236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44 785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51 127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44 500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49 529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897">
                <a:tc gridSpan="8"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9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8875593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RESPONSABLE ACHAT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53 520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60 289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64 058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70 978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51 904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62 523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0748919"/>
                  </a:ext>
                </a:extLst>
              </a:tr>
              <a:tr h="26489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ACHETEUR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38 567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43 613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42 230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50 984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43 829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48 640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0551735"/>
                  </a:ext>
                </a:extLst>
              </a:tr>
            </a:tbl>
          </a:graphicData>
        </a:graphic>
      </p:graphicFrame>
      <p:sp>
        <p:nvSpPr>
          <p:cNvPr id="6" name="Espace réservé du numéro de diapositive 11">
            <a:extLst>
              <a:ext uri="{FF2B5EF4-FFF2-40B4-BE49-F238E27FC236}">
                <a16:creationId xmlns:a16="http://schemas.microsoft.com/office/drawing/2014/main" id="{D9820B98-9A78-40DB-8CB7-D15A9BB44253}"/>
              </a:ext>
            </a:extLst>
          </p:cNvPr>
          <p:cNvSpPr txBox="1">
            <a:spLocks/>
          </p:cNvSpPr>
          <p:nvPr/>
        </p:nvSpPr>
        <p:spPr>
          <a:xfrm>
            <a:off x="8872663" y="6508295"/>
            <a:ext cx="419064" cy="3841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672891-3385-4035-AD96-DBFC56F347A6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5147650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Élémentai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Personnalisé 2">
      <a:dk1>
        <a:sysClr val="windowText" lastClr="000000"/>
      </a:dk1>
      <a:lt1>
        <a:sysClr val="window" lastClr="FFFFFF"/>
      </a:lt1>
      <a:dk2>
        <a:srgbClr val="242852"/>
      </a:dk2>
      <a:lt2>
        <a:srgbClr val="242852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C00000"/>
      </a:accent5>
      <a:accent6>
        <a:srgbClr val="9D90A0"/>
      </a:accent6>
      <a:hlink>
        <a:srgbClr val="9454C3"/>
      </a:hlink>
      <a:folHlink>
        <a:srgbClr val="C00000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Pitchbook</Template>
  <TotalTime>0</TotalTime>
  <Words>479</Words>
  <Application>Microsoft Office PowerPoint</Application>
  <PresentationFormat>Affichage à l'écran (4:3)</PresentationFormat>
  <Paragraphs>216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1_Conception personnalisée</vt:lpstr>
      <vt:lpstr>2_Conception personnalisée</vt:lpstr>
      <vt:lpstr>3_Conception personnalisée</vt:lpstr>
      <vt:lpstr>Conception personnalisée</vt:lpstr>
      <vt:lpstr>Office Theme</vt:lpstr>
      <vt:lpstr>4_Conception personnalisée</vt:lpstr>
      <vt:lpstr>Niveau de rémunération par emplois-repères et comparaison avec l’industrie (médianes)</vt:lpstr>
      <vt:lpstr>Niveau de rémunération par emplois-repères et comparaison avec l’industrie (médianes)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2008-01-22T16:28:21Z</dcterms:created>
  <dcterms:modified xsi:type="dcterms:W3CDTF">2023-03-29T12:06:45Z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1036</vt:i4>
  </property>
  <property fmtid="{D5CDD505-2E9C-101B-9397-08002B2CF9AE}" pid="3" name="_Version">
    <vt:lpwstr>12.0.4518</vt:lpwstr>
  </property>
</Properties>
</file>